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2" d="100"/>
          <a:sy n="152" d="100"/>
        </p:scale>
        <p:origin x="5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D5BD3F4-D768-43C8-BBC2-CF998C2D5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3535" cy="6857999"/>
          </a:xfrm>
          <a:prstGeom prst="rect">
            <a:avLst/>
          </a:prstGeom>
        </p:spPr>
      </p:pic>
      <p:sp>
        <p:nvSpPr>
          <p:cNvPr id="2" name="Title 1">
            <a:extLst>
              <a:ext uri="{FF2B5EF4-FFF2-40B4-BE49-F238E27FC236}">
                <a16:creationId xmlns:a16="http://schemas.microsoft.com/office/drawing/2014/main" id="{FEF3EE83-9BB9-481D-8395-69C4DB5CDE1E}"/>
              </a:ext>
            </a:extLst>
          </p:cNvPr>
          <p:cNvSpPr>
            <a:spLocks noGrp="1"/>
          </p:cNvSpPr>
          <p:nvPr>
            <p:ph type="ctrTitle" hasCustomPrompt="1"/>
          </p:nvPr>
        </p:nvSpPr>
        <p:spPr>
          <a:xfrm>
            <a:off x="930374" y="2549668"/>
            <a:ext cx="9144000" cy="563231"/>
          </a:xfrm>
        </p:spPr>
        <p:txBody>
          <a:bodyPr anchor="t" anchorCtr="0">
            <a:spAutoFit/>
          </a:bodyPr>
          <a:lstStyle>
            <a:lvl1pPr algn="l">
              <a:defRPr sz="3400" b="1">
                <a:latin typeface="Arial" panose="020B0604020202020204" pitchFamily="34" charset="0"/>
                <a:cs typeface="Arial" panose="020B0604020202020204" pitchFamily="34" charset="0"/>
              </a:defRPr>
            </a:lvl1pPr>
          </a:lstStyle>
          <a:p>
            <a:r>
              <a:rPr lang="en-US" dirty="0"/>
              <a:t>Click to edit Presentation Heading style</a:t>
            </a:r>
            <a:endParaRPr lang="en-GB" dirty="0"/>
          </a:p>
        </p:txBody>
      </p:sp>
      <p:sp>
        <p:nvSpPr>
          <p:cNvPr id="3" name="Subtitle 2">
            <a:extLst>
              <a:ext uri="{FF2B5EF4-FFF2-40B4-BE49-F238E27FC236}">
                <a16:creationId xmlns:a16="http://schemas.microsoft.com/office/drawing/2014/main" id="{786283A4-33DB-4552-9007-D12033D1E1CF}"/>
              </a:ext>
            </a:extLst>
          </p:cNvPr>
          <p:cNvSpPr>
            <a:spLocks noGrp="1"/>
          </p:cNvSpPr>
          <p:nvPr>
            <p:ph type="subTitle" idx="1" hasCustomPrompt="1"/>
          </p:nvPr>
        </p:nvSpPr>
        <p:spPr>
          <a:xfrm>
            <a:off x="930374" y="4156220"/>
            <a:ext cx="9144000" cy="369332"/>
          </a:xfrm>
        </p:spPr>
        <p:txBody>
          <a:bodyPr>
            <a:spAutoFit/>
          </a:bodyPr>
          <a:lstStyle>
            <a:lvl1pPr marL="0" indent="0" algn="l">
              <a:buNone/>
              <a:defRPr sz="2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Presented by/Sub-heading style</a:t>
            </a:r>
            <a:endParaRPr lang="en-GB" dirty="0"/>
          </a:p>
        </p:txBody>
      </p:sp>
      <p:pic>
        <p:nvPicPr>
          <p:cNvPr id="5" name="Picture 4">
            <a:extLst>
              <a:ext uri="{FF2B5EF4-FFF2-40B4-BE49-F238E27FC236}">
                <a16:creationId xmlns:a16="http://schemas.microsoft.com/office/drawing/2014/main" id="{873076E1-79A4-46B4-8E65-9C656DB742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340" y="543894"/>
            <a:ext cx="1628811" cy="1056324"/>
          </a:xfrm>
          <a:prstGeom prst="rect">
            <a:avLst/>
          </a:prstGeom>
          <a:solidFill>
            <a:schemeClr val="bg1"/>
          </a:solidFill>
        </p:spPr>
      </p:pic>
    </p:spTree>
    <p:extLst>
      <p:ext uri="{BB962C8B-B14F-4D97-AF65-F5344CB8AC3E}">
        <p14:creationId xmlns:p14="http://schemas.microsoft.com/office/powerpoint/2010/main" val="2561036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4C83D81-04CB-4893-9BFB-986BF0E265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D8C0FCC9-C3AF-4E08-A905-07A58A845817}"/>
              </a:ext>
            </a:extLst>
          </p:cNvPr>
          <p:cNvSpPr>
            <a:spLocks noGrp="1"/>
          </p:cNvSpPr>
          <p:nvPr>
            <p:ph type="title"/>
          </p:nvPr>
        </p:nvSpPr>
        <p:spPr>
          <a:xfrm>
            <a:off x="360000" y="360000"/>
            <a:ext cx="11446163" cy="844839"/>
          </a:xfrm>
        </p:spPr>
        <p:txBody>
          <a:bodyPr anchor="t" anchorCtr="0">
            <a:normAutofit/>
          </a:bodyPr>
          <a:lstStyle>
            <a:lvl1pPr>
              <a:defRPr lang="en-GB" sz="3200" b="1" kern="1200" dirty="0">
                <a:solidFill>
                  <a:schemeClr val="tx1"/>
                </a:solidFill>
                <a:latin typeface="+mj-lt"/>
                <a:ea typeface="+mj-ea"/>
                <a:cs typeface="+mj-cs"/>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E93FDBA4-4D5B-4377-BB63-5EFB26E87BF2}"/>
              </a:ext>
            </a:extLst>
          </p:cNvPr>
          <p:cNvSpPr>
            <a:spLocks noGrp="1"/>
          </p:cNvSpPr>
          <p:nvPr>
            <p:ph idx="1" hasCustomPrompt="1"/>
          </p:nvPr>
        </p:nvSpPr>
        <p:spPr>
          <a:xfrm>
            <a:off x="359999" y="1440000"/>
            <a:ext cx="11446163" cy="4351338"/>
          </a:xfrm>
        </p:spPr>
        <p:txBody>
          <a:bodyPr/>
          <a:lstStyle>
            <a:lvl1pPr marL="0" indent="0">
              <a:spcBef>
                <a:spcPts val="0"/>
              </a:spcBef>
              <a:spcAft>
                <a:spcPts val="1200"/>
              </a:spcAft>
              <a:buNone/>
              <a:defRPr lang="en-US" sz="2100" b="1" kern="1200" dirty="0">
                <a:solidFill>
                  <a:schemeClr val="tx1"/>
                </a:solidFill>
                <a:latin typeface="+mn-lt"/>
                <a:ea typeface="+mn-ea"/>
                <a:cs typeface="+mn-cs"/>
              </a:defRPr>
            </a:lvl1pPr>
            <a:lvl2pPr marL="0" indent="0">
              <a:spcBef>
                <a:spcPts val="0"/>
              </a:spcBef>
              <a:spcAft>
                <a:spcPts val="600"/>
              </a:spcAft>
              <a:buNone/>
              <a:defRPr lang="en-US" sz="1600" b="1" kern="1200" dirty="0">
                <a:solidFill>
                  <a:schemeClr val="tx1"/>
                </a:solidFill>
                <a:latin typeface="+mn-lt"/>
                <a:ea typeface="+mn-ea"/>
                <a:cs typeface="+mn-cs"/>
              </a:defRPr>
            </a:lvl2pPr>
            <a:lvl3pPr marL="0" indent="0">
              <a:lnSpc>
                <a:spcPct val="90000"/>
              </a:lnSpc>
              <a:spcBef>
                <a:spcPts val="0"/>
              </a:spcBef>
              <a:spcAft>
                <a:spcPts val="600"/>
              </a:spcAft>
              <a:buNone/>
              <a:defRPr lang="en-US" sz="1600" kern="1200" dirty="0">
                <a:solidFill>
                  <a:schemeClr val="tx1"/>
                </a:solidFill>
                <a:latin typeface="+mn-lt"/>
                <a:ea typeface="+mn-ea"/>
                <a:cs typeface="+mn-cs"/>
              </a:defRPr>
            </a:lvl3pPr>
            <a:lvl4pPr marL="0" indent="-228600">
              <a:defRPr lang="en-US" sz="1600" kern="1200" dirty="0">
                <a:solidFill>
                  <a:schemeClr val="tx1"/>
                </a:solidFill>
                <a:latin typeface="+mn-lt"/>
                <a:ea typeface="+mn-ea"/>
                <a:cs typeface="+mn-cs"/>
              </a:defRPr>
            </a:lvl4pPr>
            <a:lvl5pPr marL="460800" indent="-228600">
              <a:defRPr lang="en-GB" sz="1600" kern="1200" dirty="0">
                <a:solidFill>
                  <a:schemeClr val="tx1"/>
                </a:solidFill>
                <a:latin typeface="+mn-lt"/>
                <a:ea typeface="+mn-ea"/>
                <a:cs typeface="+mn-cs"/>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dirty="0"/>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dirty="0"/>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dirty="0"/>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
        <p:nvSpPr>
          <p:cNvPr id="5" name="Footer Placeholder 4">
            <a:extLst>
              <a:ext uri="{FF2B5EF4-FFF2-40B4-BE49-F238E27FC236}">
                <a16:creationId xmlns:a16="http://schemas.microsoft.com/office/drawing/2014/main" id="{5EDE29FC-0AE3-49EE-B903-BD5846EC98B4}"/>
              </a:ext>
            </a:extLst>
          </p:cNvPr>
          <p:cNvSpPr>
            <a:spLocks noGrp="1"/>
          </p:cNvSpPr>
          <p:nvPr>
            <p:ph type="ftr" sz="quarter" idx="11"/>
          </p:nvPr>
        </p:nvSpPr>
        <p:spPr/>
        <p:txBody>
          <a:bodyPr/>
          <a:lstStyle/>
          <a:p>
            <a:endParaRPr lang="en-GB"/>
          </a:p>
        </p:txBody>
      </p:sp>
      <p:pic>
        <p:nvPicPr>
          <p:cNvPr id="10" name="Picture 9">
            <a:extLst>
              <a:ext uri="{FF2B5EF4-FFF2-40B4-BE49-F238E27FC236}">
                <a16:creationId xmlns:a16="http://schemas.microsoft.com/office/drawing/2014/main" id="{1D3C58E4-84A1-4EE7-BED2-A7D78CB711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
        <p:nvSpPr>
          <p:cNvPr id="6" name="Slide Number Placeholder 5">
            <a:extLst>
              <a:ext uri="{FF2B5EF4-FFF2-40B4-BE49-F238E27FC236}">
                <a16:creationId xmlns:a16="http://schemas.microsoft.com/office/drawing/2014/main" id="{C6BF60EB-FBD0-41A4-B8B2-4945FC5CCAF7}"/>
              </a:ext>
            </a:extLst>
          </p:cNvPr>
          <p:cNvSpPr>
            <a:spLocks noGrp="1"/>
          </p:cNvSpPr>
          <p:nvPr>
            <p:ph type="sldNum" sz="quarter" idx="12"/>
          </p:nvPr>
        </p:nvSpPr>
        <p:spPr/>
        <p:txBody>
          <a:bodyPr/>
          <a:lstStyle/>
          <a:p>
            <a:fld id="{0BEEC365-9CF0-46F1-A7B6-B0CBFCF9A829}" type="slidenum">
              <a:rPr lang="en-GB" smtClean="0"/>
              <a:t>‹#›</a:t>
            </a:fld>
            <a:endParaRPr lang="en-GB"/>
          </a:p>
        </p:txBody>
      </p:sp>
    </p:spTree>
    <p:extLst>
      <p:ext uri="{BB962C8B-B14F-4D97-AF65-F5344CB8AC3E}">
        <p14:creationId xmlns:p14="http://schemas.microsoft.com/office/powerpoint/2010/main" val="818401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5ED54B9-F2A7-4FFF-9D77-5DA942986D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462557C2-113E-4A34-8911-A50E353E9CE5}"/>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4BFBCE85-97F0-4F9A-BD88-99ECA8B51C8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1D4E44F-BFBB-4DDD-863B-D41AF6EB9041}"/>
              </a:ext>
            </a:extLst>
          </p:cNvPr>
          <p:cNvSpPr>
            <a:spLocks noGrp="1"/>
          </p:cNvSpPr>
          <p:nvPr>
            <p:ph type="sldNum" sz="quarter" idx="12"/>
          </p:nvPr>
        </p:nvSpPr>
        <p:spPr/>
        <p:txBody>
          <a:bodyPr/>
          <a:lstStyle/>
          <a:p>
            <a:fld id="{0BEEC365-9CF0-46F1-A7B6-B0CBFCF9A829}" type="slidenum">
              <a:rPr lang="en-GB" smtClean="0"/>
              <a:t>‹#›</a:t>
            </a:fld>
            <a:endParaRPr lang="en-GB"/>
          </a:p>
        </p:txBody>
      </p:sp>
      <p:pic>
        <p:nvPicPr>
          <p:cNvPr id="7" name="Picture 6">
            <a:extLst>
              <a:ext uri="{FF2B5EF4-FFF2-40B4-BE49-F238E27FC236}">
                <a16:creationId xmlns:a16="http://schemas.microsoft.com/office/drawing/2014/main" id="{D24786D0-5809-43D2-B13B-E5FA451081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3369770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5ED54B9-F2A7-4FFF-9D77-5DA942986D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4" name="Footer Placeholder 3">
            <a:extLst>
              <a:ext uri="{FF2B5EF4-FFF2-40B4-BE49-F238E27FC236}">
                <a16:creationId xmlns:a16="http://schemas.microsoft.com/office/drawing/2014/main" id="{4BFBCE85-97F0-4F9A-BD88-99ECA8B51C8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1D4E44F-BFBB-4DDD-863B-D41AF6EB9041}"/>
              </a:ext>
            </a:extLst>
          </p:cNvPr>
          <p:cNvSpPr>
            <a:spLocks noGrp="1"/>
          </p:cNvSpPr>
          <p:nvPr>
            <p:ph type="sldNum" sz="quarter" idx="12"/>
          </p:nvPr>
        </p:nvSpPr>
        <p:spPr/>
        <p:txBody>
          <a:bodyPr/>
          <a:lstStyle/>
          <a:p>
            <a:fld id="{0BEEC365-9CF0-46F1-A7B6-B0CBFCF9A829}" type="slidenum">
              <a:rPr lang="en-GB" smtClean="0"/>
              <a:t>‹#›</a:t>
            </a:fld>
            <a:endParaRPr lang="en-GB"/>
          </a:p>
        </p:txBody>
      </p:sp>
      <p:pic>
        <p:nvPicPr>
          <p:cNvPr id="7" name="Picture 6">
            <a:extLst>
              <a:ext uri="{FF2B5EF4-FFF2-40B4-BE49-F238E27FC236}">
                <a16:creationId xmlns:a16="http://schemas.microsoft.com/office/drawing/2014/main" id="{D24786D0-5809-43D2-B13B-E5FA451081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10389896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60B943-7FEE-4EBA-894D-1AFF2D304472}"/>
              </a:ext>
            </a:extLst>
          </p:cNvPr>
          <p:cNvSpPr>
            <a:spLocks noGrp="1"/>
          </p:cNvSpPr>
          <p:nvPr>
            <p:ph type="title"/>
          </p:nvPr>
        </p:nvSpPr>
        <p:spPr>
          <a:xfrm>
            <a:off x="360000" y="360000"/>
            <a:ext cx="11444072" cy="535531"/>
          </a:xfrm>
          <a:prstGeom prst="rect">
            <a:avLst/>
          </a:prstGeom>
        </p:spPr>
        <p:txBody>
          <a:bodyPr vert="horz" lIns="91440" tIns="45720" rIns="91440" bIns="45720" rtlCol="0" anchor="t" anchorCtr="0">
            <a:sp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7B1BCFDC-5D94-4F0B-82D3-04481417E05B}"/>
              </a:ext>
            </a:extLst>
          </p:cNvPr>
          <p:cNvSpPr>
            <a:spLocks noGrp="1"/>
          </p:cNvSpPr>
          <p:nvPr>
            <p:ph type="body" idx="1"/>
          </p:nvPr>
        </p:nvSpPr>
        <p:spPr>
          <a:xfrm>
            <a:off x="359999" y="1440000"/>
            <a:ext cx="11444073" cy="4351338"/>
          </a:xfrm>
          <a:prstGeom prst="rect">
            <a:avLst/>
          </a:prstGeom>
        </p:spPr>
        <p:txBody>
          <a:bodyPr vert="horz" lIns="91440" tIns="45720" rIns="91440" bIns="45720" rtlCol="0">
            <a:normAutofit/>
          </a:body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dirty="0"/>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dirty="0"/>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dirty="0"/>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
        <p:nvSpPr>
          <p:cNvPr id="5" name="Footer Placeholder 4">
            <a:extLst>
              <a:ext uri="{FF2B5EF4-FFF2-40B4-BE49-F238E27FC236}">
                <a16:creationId xmlns:a16="http://schemas.microsoft.com/office/drawing/2014/main" id="{14055446-D695-44BC-B721-FA7A3D3B3C66}"/>
              </a:ext>
            </a:extLst>
          </p:cNvPr>
          <p:cNvSpPr>
            <a:spLocks noGrp="1"/>
          </p:cNvSpPr>
          <p:nvPr>
            <p:ph type="ftr" sz="quarter" idx="3"/>
          </p:nvPr>
        </p:nvSpPr>
        <p:spPr>
          <a:xfrm>
            <a:off x="4445000" y="6356350"/>
            <a:ext cx="6380018" cy="365125"/>
          </a:xfrm>
          <a:prstGeom prst="rect">
            <a:avLst/>
          </a:prstGeom>
        </p:spPr>
        <p:txBody>
          <a:bodyPr vert="horz" lIns="91440" tIns="36000" rIns="91440" bIns="36000" rtlCol="0" anchor="b" anchorCtr="0"/>
          <a:lstStyle>
            <a:lvl1pPr algn="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680DA2C-4054-4870-AE04-3BEF0E4964D5}"/>
              </a:ext>
            </a:extLst>
          </p:cNvPr>
          <p:cNvSpPr>
            <a:spLocks noGrp="1"/>
          </p:cNvSpPr>
          <p:nvPr>
            <p:ph type="sldNum" sz="quarter" idx="4"/>
          </p:nvPr>
        </p:nvSpPr>
        <p:spPr>
          <a:xfrm>
            <a:off x="11044381" y="6356350"/>
            <a:ext cx="759691" cy="365125"/>
          </a:xfrm>
          <a:prstGeom prst="rect">
            <a:avLst/>
          </a:prstGeom>
        </p:spPr>
        <p:txBody>
          <a:bodyPr vert="horz" lIns="91440" tIns="36000" rIns="91440" bIns="36000" rtlCol="0" anchor="b" anchorCtr="0"/>
          <a:lstStyle>
            <a:lvl1pPr algn="r">
              <a:defRPr sz="1200">
                <a:solidFill>
                  <a:schemeClr val="tx1">
                    <a:tint val="75000"/>
                  </a:schemeClr>
                </a:solidFill>
              </a:defRPr>
            </a:lvl1pPr>
          </a:lstStyle>
          <a:p>
            <a:fld id="{0BEEC365-9CF0-46F1-A7B6-B0CBFCF9A829}" type="slidenum">
              <a:rPr lang="en-GB" smtClean="0"/>
              <a:t>‹#›</a:t>
            </a:fld>
            <a:endParaRPr lang="en-GB"/>
          </a:p>
        </p:txBody>
      </p:sp>
    </p:spTree>
    <p:extLst>
      <p:ext uri="{BB962C8B-B14F-4D97-AF65-F5344CB8AC3E}">
        <p14:creationId xmlns:p14="http://schemas.microsoft.com/office/powerpoint/2010/main" val="17361830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lnSpc>
          <a:spcPct val="90000"/>
        </a:lnSpc>
        <a:spcBef>
          <a:spcPct val="0"/>
        </a:spcBef>
        <a:buNone/>
        <a:defRPr lang="en-GB" sz="3200" b="1" kern="1200" dirty="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1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b="1"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3pPr>
      <a:lvl4pPr marL="57150" indent="-28575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517950" indent="-285750" algn="l" defTabSz="914400" rtl="0" eaLnBrk="1" latinLnBrk="0" hangingPunct="1">
        <a:lnSpc>
          <a:spcPct val="90000"/>
        </a:lnSpc>
        <a:spcBef>
          <a:spcPts val="500"/>
        </a:spcBef>
        <a:buFont typeface="Arial" panose="020B0604020202020204" pitchFamily="34" charset="0"/>
        <a:buChar char="•"/>
        <a:defRPr lang="en-GB"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PHA-OHID@dhsc.gov.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hyperlink" Target="https://fingertips.phe.org.uk/profile/obesity-physical-activity-nutrition/data#page/7/gid/8000011/pat/15/par/E92000001/ati/502/are/E09000002/iid/92026/age/200/sex/4/cat/-1/ctp/-1/yrr/5/cid/4/tbm/1/page-options/ine-yo-5:2019:-1:-1_ine-ct-17_ine-pt-0_ine-ao-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fingertips.phe.org.uk/profile/obesity-physical-activity-nutrition" TargetMode="External"/><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https://digital.nhs.uk/data-and-information/publications/statistical/national-child-measurement-programme/2020-21-school-year"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fingertips.phe.org.uk/documents/NCMP%202019-20%20reliability%20and%20data%20quality%20flags.xlsx"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s://fingertips.phe.org.uk/profile/obesity-physical-activity-nutrition/data#page/4/gid/8000011/pat/15/par/E92000001/ati/502/are/E09000002/iid/90316/age/200/sex/4/cat/-1/ctp/-1/yrr/1/cid/4/tbm/1/page-options/tre-ao-1"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github.com/NHSDigital/ASC_LA_Peer_Groups" TargetMode="External"/><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github.com/NHSDigital/ASC_LA_Peer_Groups" TargetMode="External"/><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F0618-847D-51E0-E821-C62C8BFDE0DB}"/>
              </a:ext>
            </a:extLst>
          </p:cNvPr>
          <p:cNvSpPr>
            <a:spLocks noGrp="1"/>
          </p:cNvSpPr>
          <p:nvPr>
            <p:ph type="ctrTitle"/>
          </p:nvPr>
        </p:nvSpPr>
        <p:spPr/>
        <p:txBody>
          <a:bodyPr>
            <a:normAutofit fontScale="90000"/>
          </a:bodyPr>
          <a:lstStyle/>
          <a:p>
            <a:r>
              <a:rPr lang="en-GB"/>
              <a:t>Patterns and trends in child obesity in
Croydon</a:t>
            </a:r>
          </a:p>
        </p:txBody>
      </p:sp>
      <p:sp>
        <p:nvSpPr>
          <p:cNvPr id="3" name="Subtitle 2">
            <a:extLst>
              <a:ext uri="{FF2B5EF4-FFF2-40B4-BE49-F238E27FC236}">
                <a16:creationId xmlns:a16="http://schemas.microsoft.com/office/drawing/2014/main" id="{02499027-4117-6325-CBE1-DF9B0DBAB1E4}"/>
              </a:ext>
            </a:extLst>
          </p:cNvPr>
          <p:cNvSpPr>
            <a:spLocks noGrp="1"/>
          </p:cNvSpPr>
          <p:nvPr>
            <p:ph type="subTitle" idx="1"/>
          </p:nvPr>
        </p:nvSpPr>
        <p:spPr/>
        <p:txBody>
          <a:bodyPr/>
          <a:lstStyle/>
          <a:p>
            <a:r>
              <a:rPr lang="en-GB"/>
              <a:t> </a:t>
            </a:r>
          </a:p>
        </p:txBody>
      </p:sp>
      <p:sp>
        <p:nvSpPr>
          <p:cNvPr id="4" name="TextBox 3">
            <a:extLst>
              <a:ext uri="{FF2B5EF4-FFF2-40B4-BE49-F238E27FC236}">
                <a16:creationId xmlns:a16="http://schemas.microsoft.com/office/drawing/2014/main" id="{5E2989B1-9F1C-CFE6-4340-5A9A678BE48C}"/>
              </a:ext>
            </a:extLst>
          </p:cNvPr>
          <p:cNvSpPr txBox="1"/>
          <p:nvPr/>
        </p:nvSpPr>
        <p:spPr>
          <a:xfrm>
            <a:off x="914400" y="4114800"/>
            <a:ext cx="109728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000">
                <a:solidFill>
                  <a:srgbClr val="000000"/>
                </a:solidFill>
                <a:latin typeface="Arial" panose="020B0604020202020204" pitchFamily="34" charset="0"/>
              </a:rPr>
              <a:t>A presentation of 2024 to 2025 NCMP data at local authority level
</a:t>
            </a:r>
          </a:p>
        </p:txBody>
      </p:sp>
      <p:sp>
        <p:nvSpPr>
          <p:cNvPr id="5" name="TextBox 4">
            <a:extLst>
              <a:ext uri="{FF2B5EF4-FFF2-40B4-BE49-F238E27FC236}">
                <a16:creationId xmlns:a16="http://schemas.microsoft.com/office/drawing/2014/main" id="{6FC580A7-A785-F777-212D-4F33028194D1}"/>
              </a:ext>
            </a:extLst>
          </p:cNvPr>
          <p:cNvSpPr txBox="1"/>
          <p:nvPr/>
        </p:nvSpPr>
        <p:spPr>
          <a:xfrm>
            <a:off x="914400" y="5692140"/>
            <a:ext cx="3048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November 2025</a:t>
            </a:r>
          </a:p>
        </p:txBody>
      </p:sp>
      <p:sp>
        <p:nvSpPr>
          <p:cNvPr id="6" name="TextBox 5">
            <a:hlinkClick r:id="rId2"/>
            <a:extLst>
              <a:ext uri="{FF2B5EF4-FFF2-40B4-BE49-F238E27FC236}">
                <a16:creationId xmlns:a16="http://schemas.microsoft.com/office/drawing/2014/main" id="{95938567-D845-D428-9B10-7AF608877239}"/>
              </a:ext>
            </a:extLst>
          </p:cNvPr>
          <p:cNvSpPr txBox="1"/>
          <p:nvPr/>
        </p:nvSpPr>
        <p:spPr>
          <a:xfrm>
            <a:off x="914400" y="4526280"/>
            <a:ext cx="30480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a:solidFill>
                  <a:srgbClr val="00A188"/>
                </a:solidFill>
                <a:latin typeface="Arial" panose="020B0604020202020204" pitchFamily="34" charset="0"/>
              </a:rPr>
              <a:t>PHA-OHID@dhsc.gov.uk</a:t>
            </a:r>
          </a:p>
        </p:txBody>
      </p:sp>
    </p:spTree>
    <p:extLst>
      <p:ext uri="{BB962C8B-B14F-4D97-AF65-F5344CB8AC3E}">
        <p14:creationId xmlns:p14="http://schemas.microsoft.com/office/powerpoint/2010/main" val="3902555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A6B5F-C112-BF3F-CDDC-AEEB13E4CF90}"/>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0ED544D8-4EE0-9836-2C99-7E7E3C17B298}"/>
              </a:ext>
            </a:extLst>
          </p:cNvPr>
          <p:cNvSpPr txBox="1"/>
          <p:nvPr/>
        </p:nvSpPr>
        <p:spPr>
          <a:xfrm>
            <a:off x="633984" y="240030"/>
            <a:ext cx="115824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b="1">
                <a:solidFill>
                  <a:srgbClr val="000000"/>
                </a:solidFill>
                <a:latin typeface="Arial" panose="020B0604020202020204" pitchFamily="34" charset="0"/>
              </a:rPr>
              <a:t>Trend in the prevalence of obesity and overweight (including obesity) by age in Croydon</a:t>
            </a:r>
          </a:p>
        </p:txBody>
      </p:sp>
      <p:sp>
        <p:nvSpPr>
          <p:cNvPr id="4" name="TextBox 3">
            <a:extLst>
              <a:ext uri="{FF2B5EF4-FFF2-40B4-BE49-F238E27FC236}">
                <a16:creationId xmlns:a16="http://schemas.microsoft.com/office/drawing/2014/main" id="{4C888C71-6EB5-4C68-5DB3-0E1463431AFF}"/>
              </a:ext>
            </a:extLst>
          </p:cNvPr>
          <p:cNvSpPr txBox="1"/>
          <p:nvPr/>
        </p:nvSpPr>
        <p:spPr>
          <a:xfrm>
            <a:off x="633984" y="1186434"/>
            <a:ext cx="10363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000">
                <a:solidFill>
                  <a:srgbClr val="000000"/>
                </a:solidFill>
                <a:latin typeface="Arial" panose="020B0604020202020204" pitchFamily="34" charset="0"/>
              </a:rPr>
              <a:t>National Child Measurement Programme between 2006 to 2007 and 2024 to 2025</a:t>
            </a:r>
          </a:p>
        </p:txBody>
      </p:sp>
      <p:sp>
        <p:nvSpPr>
          <p:cNvPr id="5" name="TextBox 4">
            <a:extLst>
              <a:ext uri="{FF2B5EF4-FFF2-40B4-BE49-F238E27FC236}">
                <a16:creationId xmlns:a16="http://schemas.microsoft.com/office/drawing/2014/main" id="{274D8A8E-C1F6-32E4-7764-24E53CDB1D4B}"/>
              </a:ext>
            </a:extLst>
          </p:cNvPr>
          <p:cNvSpPr txBox="1"/>
          <p:nvPr/>
        </p:nvSpPr>
        <p:spPr>
          <a:xfrm>
            <a:off x="1584960" y="1714500"/>
            <a:ext cx="4023360" cy="3231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500" b="1">
                <a:solidFill>
                  <a:srgbClr val="000000"/>
                </a:solidFill>
                <a:latin typeface="Arial" panose="020B0604020202020204" pitchFamily="34" charset="0"/>
              </a:rPr>
              <a:t>Children in reception (aged 4 to 5 years)</a:t>
            </a:r>
          </a:p>
        </p:txBody>
      </p:sp>
      <p:sp>
        <p:nvSpPr>
          <p:cNvPr id="6" name="TextBox 5">
            <a:extLst>
              <a:ext uri="{FF2B5EF4-FFF2-40B4-BE49-F238E27FC236}">
                <a16:creationId xmlns:a16="http://schemas.microsoft.com/office/drawing/2014/main" id="{4D1E9072-C26F-7089-B95B-1B1CB5E51AF0}"/>
              </a:ext>
            </a:extLst>
          </p:cNvPr>
          <p:cNvSpPr txBox="1"/>
          <p:nvPr/>
        </p:nvSpPr>
        <p:spPr>
          <a:xfrm>
            <a:off x="7376160" y="1714500"/>
            <a:ext cx="4023360" cy="3231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500" b="1">
                <a:solidFill>
                  <a:srgbClr val="000000"/>
                </a:solidFill>
                <a:latin typeface="Arial" panose="020B0604020202020204" pitchFamily="34" charset="0"/>
              </a:rPr>
              <a:t>Children in year 6 (aged 10 to 11 years)</a:t>
            </a:r>
          </a:p>
        </p:txBody>
      </p:sp>
      <p:pic>
        <p:nvPicPr>
          <p:cNvPr id="8" name="Picture 7">
            <a:extLst>
              <a:ext uri="{FF2B5EF4-FFF2-40B4-BE49-F238E27FC236}">
                <a16:creationId xmlns:a16="http://schemas.microsoft.com/office/drawing/2014/main" id="{B0D7E96A-AFF0-2155-887C-2CE70824E346}"/>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118805" y="2057400"/>
            <a:ext cx="4346070" cy="3771900"/>
          </a:xfrm>
          <a:prstGeom prst="rect">
            <a:avLst/>
          </a:prstGeom>
        </p:spPr>
      </p:pic>
      <p:pic>
        <p:nvPicPr>
          <p:cNvPr id="10" name="Picture 9">
            <a:extLst>
              <a:ext uri="{FF2B5EF4-FFF2-40B4-BE49-F238E27FC236}">
                <a16:creationId xmlns:a16="http://schemas.microsoft.com/office/drawing/2014/main" id="{C4A76664-20C5-DD6E-4A7D-45442DC9E7FF}"/>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6849045" y="2057400"/>
            <a:ext cx="4346070" cy="3771900"/>
          </a:xfrm>
          <a:prstGeom prst="rect">
            <a:avLst/>
          </a:prstGeom>
        </p:spPr>
      </p:pic>
      <p:sp>
        <p:nvSpPr>
          <p:cNvPr id="11" name="TextBox 10">
            <a:extLst>
              <a:ext uri="{FF2B5EF4-FFF2-40B4-BE49-F238E27FC236}">
                <a16:creationId xmlns:a16="http://schemas.microsoft.com/office/drawing/2014/main" id="{C2FB1DA8-F8E0-4B60-CF36-141145ED24AE}"/>
              </a:ext>
            </a:extLst>
          </p:cNvPr>
          <p:cNvSpPr txBox="1"/>
          <p:nvPr/>
        </p:nvSpPr>
        <p:spPr>
          <a:xfrm>
            <a:off x="4998720" y="5863590"/>
            <a:ext cx="6705600" cy="2308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900">
                <a:solidFill>
                  <a:srgbClr val="000000"/>
                </a:solidFill>
                <a:latin typeface="Arial" panose="020B0604020202020204" pitchFamily="34" charset="0"/>
              </a:rPr>
              <a:t>Missing data point denotes missing data for 2006 to 2007, 2020 to 2021</a:t>
            </a:r>
          </a:p>
        </p:txBody>
      </p:sp>
      <p:sp>
        <p:nvSpPr>
          <p:cNvPr id="12" name="TextBox 11">
            <a:extLst>
              <a:ext uri="{FF2B5EF4-FFF2-40B4-BE49-F238E27FC236}">
                <a16:creationId xmlns:a16="http://schemas.microsoft.com/office/drawing/2014/main" id="{A1CCE289-FC96-DCD0-D2F8-31C23A8FCAAB}"/>
              </a:ext>
            </a:extLst>
          </p:cNvPr>
          <p:cNvSpPr txBox="1"/>
          <p:nvPr/>
        </p:nvSpPr>
        <p:spPr>
          <a:xfrm>
            <a:off x="1938528" y="6000750"/>
            <a:ext cx="9753600" cy="2308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900">
                <a:solidFill>
                  <a:srgbClr val="000000"/>
                </a:solidFill>
                <a:latin typeface="Arial" panose="020B0604020202020204" pitchFamily="34" charset="0"/>
              </a:rPr>
              <a:t>Note: for Year 6, comparisons are not possible with the first years of the NCMP (2006 to 2007 and 2008 to 2009) as low participation levels led to underestimation of obesity prevalence</a:t>
            </a:r>
          </a:p>
        </p:txBody>
      </p:sp>
      <p:sp>
        <p:nvSpPr>
          <p:cNvPr id="13" name="TextBox 12">
            <a:extLst>
              <a:ext uri="{FF2B5EF4-FFF2-40B4-BE49-F238E27FC236}">
                <a16:creationId xmlns:a16="http://schemas.microsoft.com/office/drawing/2014/main" id="{1FF7BDAE-018A-1FFD-FE0F-7658DD5480C5}"/>
              </a:ext>
            </a:extLst>
          </p:cNvPr>
          <p:cNvSpPr txBox="1"/>
          <p:nvPr/>
        </p:nvSpPr>
        <p:spPr>
          <a:xfrm>
            <a:off x="4445000" y="6413500"/>
            <a:ext cx="749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600">
                <a:solidFill>
                  <a:srgbClr val="000000"/>
                </a:solidFill>
                <a:latin typeface="Arial" panose="020B0604020202020204" pitchFamily="34" charset="0"/>
              </a:rPr>
              <a:t>           10</a:t>
            </a:r>
          </a:p>
        </p:txBody>
      </p:sp>
    </p:spTree>
    <p:extLst>
      <p:ext uri="{BB962C8B-B14F-4D97-AF65-F5344CB8AC3E}">
        <p14:creationId xmlns:p14="http://schemas.microsoft.com/office/powerpoint/2010/main" val="139506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83514-D62D-D388-79A3-74D7D63F7085}"/>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FBC3FEFF-32EA-988D-EB98-06A3B29D96F3}"/>
              </a:ext>
            </a:extLst>
          </p:cNvPr>
          <p:cNvSpPr txBox="1"/>
          <p:nvPr/>
        </p:nvSpPr>
        <p:spPr>
          <a:xfrm>
            <a:off x="633984" y="240030"/>
            <a:ext cx="115824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800" b="1">
                <a:solidFill>
                  <a:srgbClr val="000000"/>
                </a:solidFill>
                <a:latin typeface="Arial" panose="020B0604020202020204" pitchFamily="34" charset="0"/>
              </a:rPr>
              <a:t>Prevalence of obesity in Croydon MSOAs</a:t>
            </a:r>
          </a:p>
        </p:txBody>
      </p:sp>
      <p:sp>
        <p:nvSpPr>
          <p:cNvPr id="4" name="TextBox 3">
            <a:extLst>
              <a:ext uri="{FF2B5EF4-FFF2-40B4-BE49-F238E27FC236}">
                <a16:creationId xmlns:a16="http://schemas.microsoft.com/office/drawing/2014/main" id="{93FA8AE6-525C-F088-6C4B-5B836107A00C}"/>
              </a:ext>
            </a:extLst>
          </p:cNvPr>
          <p:cNvSpPr txBox="1"/>
          <p:nvPr/>
        </p:nvSpPr>
        <p:spPr>
          <a:xfrm>
            <a:off x="633984" y="672084"/>
            <a:ext cx="91440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000">
                <a:solidFill>
                  <a:srgbClr val="000000"/>
                </a:solidFill>
                <a:latin typeface="Arial" panose="020B0604020202020204" pitchFamily="34" charset="0"/>
              </a:rPr>
              <a:t>National Child Measurement Programme</a:t>
            </a:r>
          </a:p>
        </p:txBody>
      </p:sp>
      <p:sp>
        <p:nvSpPr>
          <p:cNvPr id="5" name="TextBox 4">
            <a:extLst>
              <a:ext uri="{FF2B5EF4-FFF2-40B4-BE49-F238E27FC236}">
                <a16:creationId xmlns:a16="http://schemas.microsoft.com/office/drawing/2014/main" id="{7EE60351-A273-8679-33C9-62F2971515EA}"/>
              </a:ext>
            </a:extLst>
          </p:cNvPr>
          <p:cNvSpPr txBox="1"/>
          <p:nvPr/>
        </p:nvSpPr>
        <p:spPr>
          <a:xfrm>
            <a:off x="1402080" y="1234440"/>
            <a:ext cx="4267200" cy="3231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500" b="1">
                <a:solidFill>
                  <a:srgbClr val="000000"/>
                </a:solidFill>
                <a:latin typeface="Arial" panose="020B0604020202020204" pitchFamily="34" charset="0"/>
              </a:rPr>
              <a:t>Children in reception (aged 4 to 5 years)</a:t>
            </a:r>
          </a:p>
        </p:txBody>
      </p:sp>
      <p:sp>
        <p:nvSpPr>
          <p:cNvPr id="6" name="TextBox 5">
            <a:extLst>
              <a:ext uri="{FF2B5EF4-FFF2-40B4-BE49-F238E27FC236}">
                <a16:creationId xmlns:a16="http://schemas.microsoft.com/office/drawing/2014/main" id="{903C5561-128E-1EB0-F7BD-77AF05EB6648}"/>
              </a:ext>
            </a:extLst>
          </p:cNvPr>
          <p:cNvSpPr txBox="1"/>
          <p:nvPr/>
        </p:nvSpPr>
        <p:spPr>
          <a:xfrm>
            <a:off x="6864096" y="1234440"/>
            <a:ext cx="4876800" cy="3231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500" b="1">
                <a:solidFill>
                  <a:srgbClr val="000000"/>
                </a:solidFill>
                <a:latin typeface="Arial" panose="020B0604020202020204" pitchFamily="34" charset="0"/>
              </a:rPr>
              <a:t>Children in year 6 (aged 10 to 11 years)</a:t>
            </a:r>
          </a:p>
        </p:txBody>
      </p:sp>
      <p:pic>
        <p:nvPicPr>
          <p:cNvPr id="8" name="Picture 7">
            <a:extLst>
              <a:ext uri="{FF2B5EF4-FFF2-40B4-BE49-F238E27FC236}">
                <a16:creationId xmlns:a16="http://schemas.microsoft.com/office/drawing/2014/main" id="{C12FE0C7-2446-4876-F721-7ADFA1AABFA0}"/>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493520" y="1611630"/>
            <a:ext cx="3840480" cy="3840480"/>
          </a:xfrm>
          <a:prstGeom prst="rect">
            <a:avLst/>
          </a:prstGeom>
        </p:spPr>
      </p:pic>
      <p:sp>
        <p:nvSpPr>
          <p:cNvPr id="9" name="TextBox 8">
            <a:extLst>
              <a:ext uri="{FF2B5EF4-FFF2-40B4-BE49-F238E27FC236}">
                <a16:creationId xmlns:a16="http://schemas.microsoft.com/office/drawing/2014/main" id="{5079CC6E-8EC3-5D89-59B3-8ACDB84F7ED0}"/>
              </a:ext>
            </a:extLst>
          </p:cNvPr>
          <p:cNvSpPr txBox="1"/>
          <p:nvPr/>
        </p:nvSpPr>
        <p:spPr>
          <a:xfrm>
            <a:off x="1950720" y="5548122"/>
            <a:ext cx="280416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600">
                <a:solidFill>
                  <a:srgbClr val="000000"/>
                </a:solidFill>
                <a:latin typeface="Arial" panose="020B0604020202020204" pitchFamily="34" charset="0"/>
              </a:rPr>
              <a:t>Contains Ordnance Survey data © Crown copyright and database right 2025.
Contains National Statistics data © Crown copyright and database right 2025.</a:t>
            </a:r>
          </a:p>
        </p:txBody>
      </p:sp>
      <p:sp>
        <p:nvSpPr>
          <p:cNvPr id="10" name="TextBox 9">
            <a:extLst>
              <a:ext uri="{FF2B5EF4-FFF2-40B4-BE49-F238E27FC236}">
                <a16:creationId xmlns:a16="http://schemas.microsoft.com/office/drawing/2014/main" id="{A5DE55FF-4C50-EBFC-E625-C668522B07BF}"/>
              </a:ext>
            </a:extLst>
          </p:cNvPr>
          <p:cNvSpPr txBox="1"/>
          <p:nvPr/>
        </p:nvSpPr>
        <p:spPr>
          <a:xfrm>
            <a:off x="7437120" y="5548122"/>
            <a:ext cx="280416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600">
                <a:solidFill>
                  <a:srgbClr val="000000"/>
                </a:solidFill>
                <a:latin typeface="Arial" panose="020B0604020202020204" pitchFamily="34" charset="0"/>
              </a:rPr>
              <a:t>Contains Ordnance Survey data © Crown copyright and database right 2025.
Contains National Statistics data © Crown copyright and database right 2025.</a:t>
            </a:r>
          </a:p>
        </p:txBody>
      </p:sp>
      <p:pic>
        <p:nvPicPr>
          <p:cNvPr id="12" name="Picture 11">
            <a:extLst>
              <a:ext uri="{FF2B5EF4-FFF2-40B4-BE49-F238E27FC236}">
                <a16:creationId xmlns:a16="http://schemas.microsoft.com/office/drawing/2014/main" id="{3659A78C-4829-0505-E0C1-99E0C5BD6E43}"/>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6943344" y="1611630"/>
            <a:ext cx="3840480" cy="3840480"/>
          </a:xfrm>
          <a:prstGeom prst="rect">
            <a:avLst/>
          </a:prstGeom>
        </p:spPr>
      </p:pic>
      <p:sp>
        <p:nvSpPr>
          <p:cNvPr id="13" name="TextBox 12">
            <a:extLst>
              <a:ext uri="{FF2B5EF4-FFF2-40B4-BE49-F238E27FC236}">
                <a16:creationId xmlns:a16="http://schemas.microsoft.com/office/drawing/2014/main" id="{861AE36D-DAF2-6DF5-00CA-484843F02A9A}"/>
              </a:ext>
            </a:extLst>
          </p:cNvPr>
          <p:cNvSpPr txBox="1"/>
          <p:nvPr/>
        </p:nvSpPr>
        <p:spPr>
          <a:xfrm>
            <a:off x="4511040" y="5843016"/>
            <a:ext cx="731520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Data combined 3-years, (2022 to 2023, 2023 to 2024, and 2024 to 2025), see note on slide 16
 Middle Layer Super Output Area (MSOA) boundaries 2021</a:t>
            </a:r>
          </a:p>
        </p:txBody>
      </p:sp>
      <p:sp>
        <p:nvSpPr>
          <p:cNvPr id="14" name="TextBox 13">
            <a:extLst>
              <a:ext uri="{FF2B5EF4-FFF2-40B4-BE49-F238E27FC236}">
                <a16:creationId xmlns:a16="http://schemas.microsoft.com/office/drawing/2014/main" id="{F13B2ABE-11A6-0E83-D946-F99F772713DF}"/>
              </a:ext>
            </a:extLst>
          </p:cNvPr>
          <p:cNvSpPr txBox="1"/>
          <p:nvPr/>
        </p:nvSpPr>
        <p:spPr>
          <a:xfrm>
            <a:off x="463296" y="5843016"/>
            <a:ext cx="487680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 Number of MSOAs in each quintile is shown in brackets in the map legends</a:t>
            </a:r>
          </a:p>
        </p:txBody>
      </p:sp>
      <p:sp>
        <p:nvSpPr>
          <p:cNvPr id="15" name="TextBox 14">
            <a:extLst>
              <a:ext uri="{FF2B5EF4-FFF2-40B4-BE49-F238E27FC236}">
                <a16:creationId xmlns:a16="http://schemas.microsoft.com/office/drawing/2014/main" id="{F35AAAA7-1713-3589-1A70-3DF8EE32D0D9}"/>
              </a:ext>
            </a:extLst>
          </p:cNvPr>
          <p:cNvSpPr txBox="1"/>
          <p:nvPr/>
        </p:nvSpPr>
        <p:spPr>
          <a:xfrm>
            <a:off x="4445000" y="6413500"/>
            <a:ext cx="749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600">
                <a:solidFill>
                  <a:srgbClr val="000000"/>
                </a:solidFill>
                <a:latin typeface="Arial" panose="020B0604020202020204" pitchFamily="34" charset="0"/>
              </a:rPr>
              <a:t>           11</a:t>
            </a:r>
          </a:p>
        </p:txBody>
      </p:sp>
    </p:spTree>
    <p:extLst>
      <p:ext uri="{BB962C8B-B14F-4D97-AF65-F5344CB8AC3E}">
        <p14:creationId xmlns:p14="http://schemas.microsoft.com/office/powerpoint/2010/main" val="75111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E9827-406A-4658-16C9-F5EC870020D3}"/>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959E6783-A928-BCA6-B1F5-B50CF5827D70}"/>
              </a:ext>
            </a:extLst>
          </p:cNvPr>
          <p:cNvSpPr txBox="1"/>
          <p:nvPr/>
        </p:nvSpPr>
        <p:spPr>
          <a:xfrm>
            <a:off x="633984" y="240030"/>
            <a:ext cx="115824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b="1">
                <a:solidFill>
                  <a:srgbClr val="000000"/>
                </a:solidFill>
                <a:latin typeface="Arial" panose="020B0604020202020204" pitchFamily="34" charset="0"/>
              </a:rPr>
              <a:t>Obesity prevalence by deprivation and age in Croydon</a:t>
            </a:r>
          </a:p>
        </p:txBody>
      </p:sp>
      <p:sp>
        <p:nvSpPr>
          <p:cNvPr id="4" name="TextBox 3">
            <a:extLst>
              <a:ext uri="{FF2B5EF4-FFF2-40B4-BE49-F238E27FC236}">
                <a16:creationId xmlns:a16="http://schemas.microsoft.com/office/drawing/2014/main" id="{5019A75F-3BC6-1234-68C8-641D7333A1AF}"/>
              </a:ext>
            </a:extLst>
          </p:cNvPr>
          <p:cNvSpPr txBox="1"/>
          <p:nvPr/>
        </p:nvSpPr>
        <p:spPr>
          <a:xfrm>
            <a:off x="633984" y="672084"/>
            <a:ext cx="91440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000">
                <a:solidFill>
                  <a:srgbClr val="000000"/>
                </a:solidFill>
                <a:latin typeface="Arial" panose="020B0604020202020204" pitchFamily="34" charset="0"/>
              </a:rPr>
              <a:t>National Child Measurement Programme</a:t>
            </a:r>
          </a:p>
        </p:txBody>
      </p:sp>
      <p:pic>
        <p:nvPicPr>
          <p:cNvPr id="6" name="Picture 5">
            <a:extLst>
              <a:ext uri="{FF2B5EF4-FFF2-40B4-BE49-F238E27FC236}">
                <a16:creationId xmlns:a16="http://schemas.microsoft.com/office/drawing/2014/main" id="{03912C66-3B95-2BA0-1103-FA4B1EE0B0CF}"/>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719328" y="1425232"/>
            <a:ext cx="10363200" cy="4144695"/>
          </a:xfrm>
          <a:prstGeom prst="rect">
            <a:avLst/>
          </a:prstGeom>
        </p:spPr>
      </p:pic>
      <p:sp>
        <p:nvSpPr>
          <p:cNvPr id="7" name="TextBox 6">
            <a:extLst>
              <a:ext uri="{FF2B5EF4-FFF2-40B4-BE49-F238E27FC236}">
                <a16:creationId xmlns:a16="http://schemas.microsoft.com/office/drawing/2014/main" id="{EF6441E7-D517-9AD7-EDD2-CE97FED69CFF}"/>
              </a:ext>
            </a:extLst>
          </p:cNvPr>
          <p:cNvSpPr txBox="1"/>
          <p:nvPr/>
        </p:nvSpPr>
        <p:spPr>
          <a:xfrm>
            <a:off x="2316480" y="5246370"/>
            <a:ext cx="36576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b="1">
                <a:solidFill>
                  <a:srgbClr val="000000"/>
                </a:solidFill>
                <a:latin typeface="Arial" panose="020B0604020202020204" pitchFamily="34" charset="0"/>
              </a:rPr>
              <a:t>Index of Multiple Deprivation 2019</a:t>
            </a:r>
          </a:p>
        </p:txBody>
      </p:sp>
      <p:sp>
        <p:nvSpPr>
          <p:cNvPr id="8" name="TextBox 7">
            <a:extLst>
              <a:ext uri="{FF2B5EF4-FFF2-40B4-BE49-F238E27FC236}">
                <a16:creationId xmlns:a16="http://schemas.microsoft.com/office/drawing/2014/main" id="{A715F3C1-B416-C845-E833-FF434653D7A1}"/>
              </a:ext>
            </a:extLst>
          </p:cNvPr>
          <p:cNvSpPr txBox="1"/>
          <p:nvPr/>
        </p:nvSpPr>
        <p:spPr>
          <a:xfrm>
            <a:off x="7315200" y="5246370"/>
            <a:ext cx="36576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b="1">
                <a:solidFill>
                  <a:srgbClr val="000000"/>
                </a:solidFill>
                <a:latin typeface="Arial" panose="020B0604020202020204" pitchFamily="34" charset="0"/>
              </a:rPr>
              <a:t>Index of Multiple Deprivation 2019</a:t>
            </a:r>
          </a:p>
        </p:txBody>
      </p:sp>
      <p:sp>
        <p:nvSpPr>
          <p:cNvPr id="9" name="TextBox 8">
            <a:extLst>
              <a:ext uri="{FF2B5EF4-FFF2-40B4-BE49-F238E27FC236}">
                <a16:creationId xmlns:a16="http://schemas.microsoft.com/office/drawing/2014/main" id="{AB49377B-88B0-8087-097E-2F8DD6EA0FF2}"/>
              </a:ext>
            </a:extLst>
          </p:cNvPr>
          <p:cNvSpPr txBox="1"/>
          <p:nvPr/>
        </p:nvSpPr>
        <p:spPr>
          <a:xfrm>
            <a:off x="3267456" y="5843016"/>
            <a:ext cx="853440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Data combined 5-years, (2019 to 2020, 2021 to 2022, 2022 to 2023, 2023 to 2024, and 2024 to 2025), see note on slide 16
95% confidence intervals are displayed on the chart</a:t>
            </a:r>
          </a:p>
        </p:txBody>
      </p:sp>
      <p:sp>
        <p:nvSpPr>
          <p:cNvPr id="10" name="TextBox 9">
            <a:extLst>
              <a:ext uri="{FF2B5EF4-FFF2-40B4-BE49-F238E27FC236}">
                <a16:creationId xmlns:a16="http://schemas.microsoft.com/office/drawing/2014/main" id="{61F461F6-1647-5254-523D-9A48B6D17F8D}"/>
              </a:ext>
            </a:extLst>
          </p:cNvPr>
          <p:cNvSpPr txBox="1"/>
          <p:nvPr/>
        </p:nvSpPr>
        <p:spPr>
          <a:xfrm>
            <a:off x="463296" y="5829300"/>
            <a:ext cx="97536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endParaRPr lang="en-GB" sz="1100">
              <a:solidFill>
                <a:srgbClr val="000000"/>
              </a:solidFill>
              <a:latin typeface="Arial" panose="020B0604020202020204" pitchFamily="34" charset="0"/>
            </a:endParaRPr>
          </a:p>
        </p:txBody>
      </p:sp>
      <p:sp>
        <p:nvSpPr>
          <p:cNvPr id="11" name="TextBox 10">
            <a:extLst>
              <a:ext uri="{FF2B5EF4-FFF2-40B4-BE49-F238E27FC236}">
                <a16:creationId xmlns:a16="http://schemas.microsoft.com/office/drawing/2014/main" id="{293A77D5-1249-CB04-957C-10E326B87148}"/>
              </a:ext>
            </a:extLst>
          </p:cNvPr>
          <p:cNvSpPr txBox="1"/>
          <p:nvPr/>
        </p:nvSpPr>
        <p:spPr>
          <a:xfrm>
            <a:off x="4445000" y="6413500"/>
            <a:ext cx="749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600">
                <a:solidFill>
                  <a:srgbClr val="000000"/>
                </a:solidFill>
                <a:latin typeface="Arial" panose="020B0604020202020204" pitchFamily="34" charset="0"/>
              </a:rPr>
              <a:t>           12</a:t>
            </a:r>
          </a:p>
        </p:txBody>
      </p:sp>
    </p:spTree>
    <p:extLst>
      <p:ext uri="{BB962C8B-B14F-4D97-AF65-F5344CB8AC3E}">
        <p14:creationId xmlns:p14="http://schemas.microsoft.com/office/powerpoint/2010/main" val="914955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40A76-D6B7-5392-1529-E3965701459A}"/>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3E20F63A-DA0B-C195-838A-5AC758713882}"/>
              </a:ext>
            </a:extLst>
          </p:cNvPr>
          <p:cNvSpPr txBox="1"/>
          <p:nvPr/>
        </p:nvSpPr>
        <p:spPr>
          <a:xfrm>
            <a:off x="633984" y="240030"/>
            <a:ext cx="115824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b="1">
                <a:solidFill>
                  <a:srgbClr val="000000"/>
                </a:solidFill>
                <a:latin typeface="Arial" panose="020B0604020202020204" pitchFamily="34" charset="0"/>
              </a:rPr>
              <a:t>Obesity prevalence by ethnic group in Croydon</a:t>
            </a:r>
          </a:p>
        </p:txBody>
      </p:sp>
      <p:sp>
        <p:nvSpPr>
          <p:cNvPr id="4" name="TextBox 3">
            <a:extLst>
              <a:ext uri="{FF2B5EF4-FFF2-40B4-BE49-F238E27FC236}">
                <a16:creationId xmlns:a16="http://schemas.microsoft.com/office/drawing/2014/main" id="{FF4FBE33-63B4-9389-CC1D-8C249E51ABFE}"/>
              </a:ext>
            </a:extLst>
          </p:cNvPr>
          <p:cNvSpPr txBox="1"/>
          <p:nvPr/>
        </p:nvSpPr>
        <p:spPr>
          <a:xfrm>
            <a:off x="633984" y="672084"/>
            <a:ext cx="91440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000">
                <a:solidFill>
                  <a:srgbClr val="000000"/>
                </a:solidFill>
                <a:latin typeface="Arial" panose="020B0604020202020204" pitchFamily="34" charset="0"/>
              </a:rPr>
              <a:t>National Child Measurement Programme</a:t>
            </a:r>
          </a:p>
        </p:txBody>
      </p:sp>
      <p:sp>
        <p:nvSpPr>
          <p:cNvPr id="5" name="TextBox 4">
            <a:extLst>
              <a:ext uri="{FF2B5EF4-FFF2-40B4-BE49-F238E27FC236}">
                <a16:creationId xmlns:a16="http://schemas.microsoft.com/office/drawing/2014/main" id="{15004B87-9AE8-C242-5305-31A74888795B}"/>
              </a:ext>
            </a:extLst>
          </p:cNvPr>
          <p:cNvSpPr txBox="1"/>
          <p:nvPr/>
        </p:nvSpPr>
        <p:spPr>
          <a:xfrm>
            <a:off x="975360" y="1440180"/>
            <a:ext cx="42672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b="1">
                <a:solidFill>
                  <a:srgbClr val="000000"/>
                </a:solidFill>
                <a:latin typeface="Arial" panose="020B0604020202020204" pitchFamily="34" charset="0"/>
              </a:rPr>
              <a:t>Children in reception (aged 4 to 5 years)</a:t>
            </a:r>
          </a:p>
        </p:txBody>
      </p:sp>
      <p:sp>
        <p:nvSpPr>
          <p:cNvPr id="6" name="TextBox 5">
            <a:extLst>
              <a:ext uri="{FF2B5EF4-FFF2-40B4-BE49-F238E27FC236}">
                <a16:creationId xmlns:a16="http://schemas.microsoft.com/office/drawing/2014/main" id="{99D027F1-9AE9-24FB-1A62-42D936E63A36}"/>
              </a:ext>
            </a:extLst>
          </p:cNvPr>
          <p:cNvSpPr txBox="1"/>
          <p:nvPr/>
        </p:nvSpPr>
        <p:spPr>
          <a:xfrm>
            <a:off x="6729984" y="1440180"/>
            <a:ext cx="42672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b="1">
                <a:solidFill>
                  <a:srgbClr val="000000"/>
                </a:solidFill>
                <a:latin typeface="Arial" panose="020B0604020202020204" pitchFamily="34" charset="0"/>
              </a:rPr>
              <a:t>Children in year 6 (aged 10 to 11 years)</a:t>
            </a:r>
          </a:p>
        </p:txBody>
      </p:sp>
      <p:pic>
        <p:nvPicPr>
          <p:cNvPr id="8" name="Picture 7">
            <a:extLst>
              <a:ext uri="{FF2B5EF4-FFF2-40B4-BE49-F238E27FC236}">
                <a16:creationId xmlns:a16="http://schemas.microsoft.com/office/drawing/2014/main" id="{068057F0-07B9-BF69-ADF8-58CD48DB097A}"/>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639127" y="1851660"/>
            <a:ext cx="5012818" cy="3429000"/>
          </a:xfrm>
          <a:prstGeom prst="rect">
            <a:avLst/>
          </a:prstGeom>
        </p:spPr>
      </p:pic>
      <p:pic>
        <p:nvPicPr>
          <p:cNvPr id="10" name="Picture 9">
            <a:extLst>
              <a:ext uri="{FF2B5EF4-FFF2-40B4-BE49-F238E27FC236}">
                <a16:creationId xmlns:a16="http://schemas.microsoft.com/office/drawing/2014/main" id="{EA41716C-4C7E-733A-FD4B-30F7D4292045}"/>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6393751" y="1851660"/>
            <a:ext cx="5012818" cy="3429000"/>
          </a:xfrm>
          <a:prstGeom prst="rect">
            <a:avLst/>
          </a:prstGeom>
        </p:spPr>
      </p:pic>
      <p:sp>
        <p:nvSpPr>
          <p:cNvPr id="11" name="TextBox 10">
            <a:extLst>
              <a:ext uri="{FF2B5EF4-FFF2-40B4-BE49-F238E27FC236}">
                <a16:creationId xmlns:a16="http://schemas.microsoft.com/office/drawing/2014/main" id="{C745B3DF-98DF-2921-7E66-68B346D3FF54}"/>
              </a:ext>
            </a:extLst>
          </p:cNvPr>
          <p:cNvSpPr txBox="1"/>
          <p:nvPr/>
        </p:nvSpPr>
        <p:spPr>
          <a:xfrm>
            <a:off x="4328160" y="5664708"/>
            <a:ext cx="73152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Some local authorities have data presented for all 17 ethnic groups in the </a:t>
            </a:r>
          </a:p>
        </p:txBody>
      </p:sp>
      <p:sp>
        <p:nvSpPr>
          <p:cNvPr id="12" name="TextBox 11">
            <a:hlinkClick r:id="rId4"/>
            <a:extLst>
              <a:ext uri="{FF2B5EF4-FFF2-40B4-BE49-F238E27FC236}">
                <a16:creationId xmlns:a16="http://schemas.microsoft.com/office/drawing/2014/main" id="{5284EED5-031D-CEA0-3554-1AAD84B8F200}"/>
              </a:ext>
            </a:extLst>
          </p:cNvPr>
          <p:cNvSpPr txBox="1"/>
          <p:nvPr/>
        </p:nvSpPr>
        <p:spPr>
          <a:xfrm>
            <a:off x="8875776" y="5664708"/>
            <a:ext cx="329184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u="sng">
                <a:solidFill>
                  <a:srgbClr val="00A188"/>
                </a:solidFill>
                <a:latin typeface="Arial" panose="020B0604020202020204" pitchFamily="34" charset="0"/>
              </a:rPr>
              <a:t>Obesity, physical activity and nutrition profile</a:t>
            </a:r>
          </a:p>
        </p:txBody>
      </p:sp>
      <p:sp>
        <p:nvSpPr>
          <p:cNvPr id="13" name="TextBox 12">
            <a:extLst>
              <a:ext uri="{FF2B5EF4-FFF2-40B4-BE49-F238E27FC236}">
                <a16:creationId xmlns:a16="http://schemas.microsoft.com/office/drawing/2014/main" id="{0B1AC679-19C6-A5A8-36B5-05E3DBCA970B}"/>
              </a:ext>
            </a:extLst>
          </p:cNvPr>
          <p:cNvSpPr txBox="1"/>
          <p:nvPr/>
        </p:nvSpPr>
        <p:spPr>
          <a:xfrm>
            <a:off x="3267456" y="5843016"/>
            <a:ext cx="853440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Data combined 5-years, (2019 to 2020, 2021 to 2022, 2022 to 2023, 2023 to 2024, and 2024 to 2025), see note on slide 16
95% confidence intervals are displayed on the chart</a:t>
            </a:r>
          </a:p>
        </p:txBody>
      </p:sp>
      <p:sp>
        <p:nvSpPr>
          <p:cNvPr id="14" name="TextBox 13">
            <a:extLst>
              <a:ext uri="{FF2B5EF4-FFF2-40B4-BE49-F238E27FC236}">
                <a16:creationId xmlns:a16="http://schemas.microsoft.com/office/drawing/2014/main" id="{5670C01C-E05C-4681-FB68-9E26FA8B1EB9}"/>
              </a:ext>
            </a:extLst>
          </p:cNvPr>
          <p:cNvSpPr txBox="1"/>
          <p:nvPr/>
        </p:nvSpPr>
        <p:spPr>
          <a:xfrm>
            <a:off x="4445000" y="6413500"/>
            <a:ext cx="749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600">
                <a:solidFill>
                  <a:srgbClr val="000000"/>
                </a:solidFill>
                <a:latin typeface="Arial" panose="020B0604020202020204" pitchFamily="34" charset="0"/>
              </a:rPr>
              <a:t>           13</a:t>
            </a:r>
          </a:p>
        </p:txBody>
      </p:sp>
    </p:spTree>
    <p:extLst>
      <p:ext uri="{BB962C8B-B14F-4D97-AF65-F5344CB8AC3E}">
        <p14:creationId xmlns:p14="http://schemas.microsoft.com/office/powerpoint/2010/main" val="4085055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0E4A6-E4EB-678F-3763-FC09A99D8FEF}"/>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0E8DBFFB-BEEF-C698-1B28-39FACA07967B}"/>
              </a:ext>
            </a:extLst>
          </p:cNvPr>
          <p:cNvSpPr txBox="1"/>
          <p:nvPr/>
        </p:nvSpPr>
        <p:spPr>
          <a:xfrm>
            <a:off x="633984" y="240030"/>
            <a:ext cx="103632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800" b="1">
                <a:solidFill>
                  <a:srgbClr val="000000"/>
                </a:solidFill>
                <a:latin typeface="Arial" panose="020B0604020202020204" pitchFamily="34" charset="0"/>
              </a:rPr>
              <a:t>Obesity, physical activity and nutrition profile on Fingertips</a:t>
            </a:r>
          </a:p>
        </p:txBody>
      </p:sp>
      <p:pic>
        <p:nvPicPr>
          <p:cNvPr id="5" name="Picture 4">
            <a:extLst>
              <a:ext uri="{FF2B5EF4-FFF2-40B4-BE49-F238E27FC236}">
                <a16:creationId xmlns:a16="http://schemas.microsoft.com/office/drawing/2014/main" id="{BD368BAA-7B08-F321-12D6-746EEDCE2E36}"/>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850563" y="1234440"/>
            <a:ext cx="4394874" cy="4800600"/>
          </a:xfrm>
          <a:prstGeom prst="rect">
            <a:avLst/>
          </a:prstGeom>
        </p:spPr>
      </p:pic>
      <p:sp>
        <p:nvSpPr>
          <p:cNvPr id="6" name="TextBox 5">
            <a:extLst>
              <a:ext uri="{FF2B5EF4-FFF2-40B4-BE49-F238E27FC236}">
                <a16:creationId xmlns:a16="http://schemas.microsoft.com/office/drawing/2014/main" id="{22E1F318-DE29-314C-C0E5-F33F196CB80C}"/>
              </a:ext>
            </a:extLst>
          </p:cNvPr>
          <p:cNvSpPr txBox="1"/>
          <p:nvPr/>
        </p:nvSpPr>
        <p:spPr>
          <a:xfrm>
            <a:off x="5852160" y="1200150"/>
            <a:ext cx="5486400" cy="424731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a:solidFill>
                  <a:srgbClr val="000000"/>
                </a:solidFill>
                <a:latin typeface="Arial" panose="020B0604020202020204" pitchFamily="34" charset="0"/>
              </a:rPr>
              <a:t>The Obesity, physical activity and nutrition profile on Fingertips displays data from the National Child Measurement Programme. All data used in this slide pack is available to download from the Fingertips tool.
Indicators on the prevalence of underweight, healthy weight overweight, obesity, and severe obesity are shown for England, regions, upper and lower tier local authorities, integrated care boards, electoral wards, and middle super output areas.
Inequalities data is also displayed showing differences in prevalence by sex, ethnic group, and deprivation.</a:t>
            </a:r>
          </a:p>
        </p:txBody>
      </p:sp>
      <p:sp>
        <p:nvSpPr>
          <p:cNvPr id="7" name="TextBox 6">
            <a:hlinkClick r:id="rId3"/>
            <a:extLst>
              <a:ext uri="{FF2B5EF4-FFF2-40B4-BE49-F238E27FC236}">
                <a16:creationId xmlns:a16="http://schemas.microsoft.com/office/drawing/2014/main" id="{974DF343-761D-717A-2026-D786EAE9F033}"/>
              </a:ext>
            </a:extLst>
          </p:cNvPr>
          <p:cNvSpPr txBox="1"/>
          <p:nvPr/>
        </p:nvSpPr>
        <p:spPr>
          <a:xfrm>
            <a:off x="5852160" y="5486400"/>
            <a:ext cx="5486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a:solidFill>
                  <a:srgbClr val="00A188"/>
                </a:solidFill>
                <a:latin typeface="Arial" panose="020B0604020202020204" pitchFamily="34" charset="0"/>
              </a:rPr>
              <a:t>https://fingertips.phe.org.uk/profile/obesity-physical-activity-nutrition</a:t>
            </a:r>
          </a:p>
        </p:txBody>
      </p:sp>
      <p:sp>
        <p:nvSpPr>
          <p:cNvPr id="8" name="TextBox 7">
            <a:extLst>
              <a:ext uri="{FF2B5EF4-FFF2-40B4-BE49-F238E27FC236}">
                <a16:creationId xmlns:a16="http://schemas.microsoft.com/office/drawing/2014/main" id="{7504EAEE-5152-470E-A67F-69D01313DC29}"/>
              </a:ext>
            </a:extLst>
          </p:cNvPr>
          <p:cNvSpPr txBox="1"/>
          <p:nvPr/>
        </p:nvSpPr>
        <p:spPr>
          <a:xfrm>
            <a:off x="670560" y="6035040"/>
            <a:ext cx="60960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Screenshot of webpage</a:t>
            </a:r>
          </a:p>
        </p:txBody>
      </p:sp>
      <p:sp>
        <p:nvSpPr>
          <p:cNvPr id="9" name="TextBox 8">
            <a:extLst>
              <a:ext uri="{FF2B5EF4-FFF2-40B4-BE49-F238E27FC236}">
                <a16:creationId xmlns:a16="http://schemas.microsoft.com/office/drawing/2014/main" id="{16026DE9-0391-8728-857A-CB8A9D77A66A}"/>
              </a:ext>
            </a:extLst>
          </p:cNvPr>
          <p:cNvSpPr txBox="1"/>
          <p:nvPr/>
        </p:nvSpPr>
        <p:spPr>
          <a:xfrm>
            <a:off x="4445000" y="6413500"/>
            <a:ext cx="749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600">
                <a:solidFill>
                  <a:srgbClr val="000000"/>
                </a:solidFill>
                <a:latin typeface="Arial" panose="020B0604020202020204" pitchFamily="34" charset="0"/>
              </a:rPr>
              <a:t>           14</a:t>
            </a:r>
          </a:p>
        </p:txBody>
      </p:sp>
    </p:spTree>
    <p:extLst>
      <p:ext uri="{BB962C8B-B14F-4D97-AF65-F5344CB8AC3E}">
        <p14:creationId xmlns:p14="http://schemas.microsoft.com/office/powerpoint/2010/main" val="59602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812B3-81EF-BF69-A57D-9A22DC26D120}"/>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222F8043-6DA3-4DFD-0443-9776C21F103D}"/>
              </a:ext>
            </a:extLst>
          </p:cNvPr>
          <p:cNvSpPr txBox="1"/>
          <p:nvPr/>
        </p:nvSpPr>
        <p:spPr>
          <a:xfrm>
            <a:off x="633984" y="240030"/>
            <a:ext cx="1133856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b="1">
                <a:solidFill>
                  <a:srgbClr val="000000"/>
                </a:solidFill>
                <a:latin typeface="Arial" panose="020B0604020202020204" pitchFamily="34" charset="0"/>
              </a:rPr>
              <a:t>Impact of the COVID-19 pandemic on NCMP data collection</a:t>
            </a:r>
          </a:p>
        </p:txBody>
      </p:sp>
      <p:sp>
        <p:nvSpPr>
          <p:cNvPr id="4" name="TextBox 3">
            <a:extLst>
              <a:ext uri="{FF2B5EF4-FFF2-40B4-BE49-F238E27FC236}">
                <a16:creationId xmlns:a16="http://schemas.microsoft.com/office/drawing/2014/main" id="{DEB17E2A-3677-01EE-C458-B64EAC75AA58}"/>
              </a:ext>
            </a:extLst>
          </p:cNvPr>
          <p:cNvSpPr txBox="1"/>
          <p:nvPr/>
        </p:nvSpPr>
        <p:spPr>
          <a:xfrm>
            <a:off x="633984" y="1248156"/>
            <a:ext cx="10972800" cy="501675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The 2019 to 2020 NCMP data collection stopped in March 2020 when schools were closed due to the Covid-19 pandemic. In a usual NCMP collection year, national participation rates are around 95% (over a million) of all eligible children, however in 2019 to 2020 the number of children measured was around 75% of previous years. Despite the lower than usual number of measurements, analysis by NHS England confirms that figures at national and regional level are directly comparable to previous and future years.</a:t>
            </a:r>
          </a:p>
          <a:p>
            <a:endParaRPr lang="en-GB" sz="1600">
              <a:solidFill>
                <a:srgbClr val="000000"/>
              </a:solidFill>
              <a:latin typeface="Arial" panose="020B0604020202020204" pitchFamily="34" charset="0"/>
            </a:endParaRPr>
          </a:p>
          <a:p>
            <a:r>
              <a:rPr lang="en-GB" sz="1600">
                <a:solidFill>
                  <a:srgbClr val="000000"/>
                </a:solidFill>
                <a:latin typeface="Arial" panose="020B0604020202020204" pitchFamily="34" charset="0"/>
              </a:rPr>
              <a:t>The 2020 to 2021 NCMP had a delayed start due to the COVID-19 pandemic. Local authorities were still able to collect enough data to enable the production of national and regional estimates of prevalence by body mass index (BMI) category. Around 300,000 children (25% of previous full measurement years) were measured but the sample was not fully representative of the child population. Therefore weighting was used in the analysis to produce valid estimates of prevalence that could be compared to data from previous and future years. Further information on the 2020 to 2021 data collection and weighting methods</a:t>
            </a:r>
          </a:p>
          <a:p>
            <a:endParaRPr lang="en-GB" sz="1600">
              <a:solidFill>
                <a:srgbClr val="000000"/>
              </a:solidFill>
              <a:latin typeface="Arial" panose="020B0604020202020204" pitchFamily="34" charset="0"/>
            </a:endParaRPr>
          </a:p>
          <a:p>
            <a:r>
              <a:rPr lang="en-GB" sz="1600">
                <a:solidFill>
                  <a:srgbClr val="000000"/>
                </a:solidFill>
                <a:latin typeface="Arial" panose="020B0604020202020204" pitchFamily="34" charset="0"/>
              </a:rPr>
              <a:t>The 2021 to 2022 NCMP was the first data collection since the COVID-19 pandemic that was unaffected by school closures and other public health measures. Over 1.17 million children were measured in which is 92% of all children that were eligible to take part. This participation rate, though high, is lower than pre-pandemic years where participation had been at 95% since the data collection in 2014 to 2015. This is likely to be due to resourcing issues within some local authorities during the pandemic recovery process.</a:t>
            </a:r>
          </a:p>
          <a:p>
            <a:endParaRPr lang="en-GB" sz="1600">
              <a:solidFill>
                <a:srgbClr val="000000"/>
              </a:solidFill>
              <a:latin typeface="Arial" panose="020B0604020202020204" pitchFamily="34" charset="0"/>
            </a:endParaRPr>
          </a:p>
          <a:p>
            <a:r>
              <a:rPr lang="en-GB" sz="1600">
                <a:solidFill>
                  <a:srgbClr val="000000"/>
                </a:solidFill>
                <a:latin typeface="Arial" panose="020B0604020202020204" pitchFamily="34" charset="0"/>
              </a:rPr>
              <a:t>From the 2022 to 2023 NCMP onwards data collection was unaffected by issues linked to the COVID-19 pandemic.</a:t>
            </a:r>
          </a:p>
        </p:txBody>
      </p:sp>
      <p:sp>
        <p:nvSpPr>
          <p:cNvPr id="5" name="TextBox 4">
            <a:hlinkClick r:id="rId2"/>
            <a:extLst>
              <a:ext uri="{FF2B5EF4-FFF2-40B4-BE49-F238E27FC236}">
                <a16:creationId xmlns:a16="http://schemas.microsoft.com/office/drawing/2014/main" id="{92A23810-43C2-92DD-0006-280824D798BE}"/>
              </a:ext>
            </a:extLst>
          </p:cNvPr>
          <p:cNvSpPr txBox="1"/>
          <p:nvPr/>
        </p:nvSpPr>
        <p:spPr>
          <a:xfrm>
            <a:off x="4145280" y="3929634"/>
            <a:ext cx="48768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a:solidFill>
                  <a:srgbClr val="00A188"/>
                </a:solidFill>
                <a:latin typeface="Arial" panose="020B0604020202020204" pitchFamily="34" charset="0"/>
              </a:rPr>
              <a:t>is available in the NHS England report.</a:t>
            </a:r>
          </a:p>
        </p:txBody>
      </p:sp>
      <p:sp>
        <p:nvSpPr>
          <p:cNvPr id="6" name="TextBox 5">
            <a:extLst>
              <a:ext uri="{FF2B5EF4-FFF2-40B4-BE49-F238E27FC236}">
                <a16:creationId xmlns:a16="http://schemas.microsoft.com/office/drawing/2014/main" id="{C7D9748D-F60C-C28D-5CA8-2CD6691C9A64}"/>
              </a:ext>
            </a:extLst>
          </p:cNvPr>
          <p:cNvSpPr txBox="1"/>
          <p:nvPr/>
        </p:nvSpPr>
        <p:spPr>
          <a:xfrm>
            <a:off x="4445000" y="6413500"/>
            <a:ext cx="749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600">
                <a:solidFill>
                  <a:srgbClr val="000000"/>
                </a:solidFill>
                <a:latin typeface="Arial" panose="020B0604020202020204" pitchFamily="34" charset="0"/>
              </a:rPr>
              <a:t>           15</a:t>
            </a:r>
          </a:p>
        </p:txBody>
      </p:sp>
    </p:spTree>
    <p:extLst>
      <p:ext uri="{BB962C8B-B14F-4D97-AF65-F5344CB8AC3E}">
        <p14:creationId xmlns:p14="http://schemas.microsoft.com/office/powerpoint/2010/main" val="3414682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2004D-A36D-67C9-269D-B805F02EF89A}"/>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89BB2D47-1BAF-94EA-AA93-97F2B470019C}"/>
              </a:ext>
            </a:extLst>
          </p:cNvPr>
          <p:cNvSpPr txBox="1"/>
          <p:nvPr/>
        </p:nvSpPr>
        <p:spPr>
          <a:xfrm>
            <a:off x="633984" y="240030"/>
            <a:ext cx="1133856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b="1">
                <a:solidFill>
                  <a:srgbClr val="000000"/>
                </a:solidFill>
                <a:latin typeface="Arial" panose="020B0604020202020204" pitchFamily="34" charset="0"/>
              </a:rPr>
              <a:t>NCMP methodology note</a:t>
            </a:r>
          </a:p>
        </p:txBody>
      </p:sp>
      <p:sp>
        <p:nvSpPr>
          <p:cNvPr id="4" name="TextBox 3">
            <a:extLst>
              <a:ext uri="{FF2B5EF4-FFF2-40B4-BE49-F238E27FC236}">
                <a16:creationId xmlns:a16="http://schemas.microsoft.com/office/drawing/2014/main" id="{AC389396-A11F-28B3-FD73-BF194BC47723}"/>
              </a:ext>
            </a:extLst>
          </p:cNvPr>
          <p:cNvSpPr txBox="1"/>
          <p:nvPr/>
        </p:nvSpPr>
        <p:spPr>
          <a:xfrm>
            <a:off x="633984" y="925830"/>
            <a:ext cx="103632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b="1">
                <a:solidFill>
                  <a:srgbClr val="000000"/>
                </a:solidFill>
                <a:latin typeface="Arial" panose="020B0604020202020204" pitchFamily="34" charset="0"/>
              </a:rPr>
              <a:t>Describing an area as similar, higher or lower</a:t>
            </a:r>
          </a:p>
        </p:txBody>
      </p:sp>
      <p:sp>
        <p:nvSpPr>
          <p:cNvPr id="5" name="TextBox 4">
            <a:extLst>
              <a:ext uri="{FF2B5EF4-FFF2-40B4-BE49-F238E27FC236}">
                <a16:creationId xmlns:a16="http://schemas.microsoft.com/office/drawing/2014/main" id="{7241FAB9-7DC9-0489-1DEC-66AAB4EC1C7E}"/>
              </a:ext>
            </a:extLst>
          </p:cNvPr>
          <p:cNvSpPr txBox="1"/>
          <p:nvPr/>
        </p:nvSpPr>
        <p:spPr>
          <a:xfrm>
            <a:off x="633984" y="3086100"/>
            <a:ext cx="103632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b="1">
                <a:solidFill>
                  <a:srgbClr val="000000"/>
                </a:solidFill>
                <a:latin typeface="Arial" panose="020B0604020202020204" pitchFamily="34" charset="0"/>
              </a:rPr>
              <a:t>Data quality issues for three and five year grouped data</a:t>
            </a:r>
          </a:p>
        </p:txBody>
      </p:sp>
      <p:sp>
        <p:nvSpPr>
          <p:cNvPr id="6" name="TextBox 5">
            <a:extLst>
              <a:ext uri="{FF2B5EF4-FFF2-40B4-BE49-F238E27FC236}">
                <a16:creationId xmlns:a16="http://schemas.microsoft.com/office/drawing/2014/main" id="{6A141D9C-AC39-B140-FCE5-7FFB1828BFA1}"/>
              </a:ext>
            </a:extLst>
          </p:cNvPr>
          <p:cNvSpPr txBox="1"/>
          <p:nvPr/>
        </p:nvSpPr>
        <p:spPr>
          <a:xfrm>
            <a:off x="633984" y="5212080"/>
            <a:ext cx="103632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b="1">
                <a:solidFill>
                  <a:srgbClr val="000000"/>
                </a:solidFill>
                <a:latin typeface="Arial bold" panose="020B0704020202020204" pitchFamily="34" charset="0"/>
              </a:rPr>
              <a:t>Missing data in the first year of NCMP</a:t>
            </a:r>
          </a:p>
        </p:txBody>
      </p:sp>
      <p:sp>
        <p:nvSpPr>
          <p:cNvPr id="7" name="TextBox 6">
            <a:extLst>
              <a:ext uri="{FF2B5EF4-FFF2-40B4-BE49-F238E27FC236}">
                <a16:creationId xmlns:a16="http://schemas.microsoft.com/office/drawing/2014/main" id="{CBC6E2EB-DC57-A4FE-EB17-277798B7CE29}"/>
              </a:ext>
            </a:extLst>
          </p:cNvPr>
          <p:cNvSpPr txBox="1"/>
          <p:nvPr/>
        </p:nvSpPr>
        <p:spPr>
          <a:xfrm>
            <a:off x="633984" y="1200150"/>
            <a:ext cx="10972800" cy="181588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For the data in this slide pack a local authority value is described as similar, higher or lower based on statistically significant differences from the England value. Statistical comparisons are undertaken by comparing the confidence intervals of a local authority value to see if they overlap with the England value, with non-overlapping confidence intervals being considered as statistically significantly different. Where the England value lies within the confidence interval of a local authority it is described as similar. Where the England value is higher than the confidence interval, local authorities values are described as higher and where the value is lower than the confidence interval, local authorities values are described as lower.</a:t>
            </a:r>
          </a:p>
        </p:txBody>
      </p:sp>
      <p:sp>
        <p:nvSpPr>
          <p:cNvPr id="8" name="TextBox 7">
            <a:extLst>
              <a:ext uri="{FF2B5EF4-FFF2-40B4-BE49-F238E27FC236}">
                <a16:creationId xmlns:a16="http://schemas.microsoft.com/office/drawing/2014/main" id="{165DACD3-101E-A2E5-75D0-16A0361E39F9}"/>
              </a:ext>
            </a:extLst>
          </p:cNvPr>
          <p:cNvSpPr txBox="1"/>
          <p:nvPr/>
        </p:nvSpPr>
        <p:spPr>
          <a:xfrm>
            <a:off x="633984" y="3346704"/>
            <a:ext cx="10972800" cy="181588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In the three and five year grouped NCMP data, for ward level and local authority inequalities data, we would expect around 33% and 20% respectively of data from each contributing year. Data points are flagged if less than 20% (for 3-year data) or less than 10% (for 5-year data) of data is from 2019 to 2020. The data is still considered to be reliable even with a small amount of data from 2019 to 2020. Further information on the contribution of 2019 to 2020 data to three and five year combined data is available                                                                                       As only a small number of areas collected robust data in 2020 to 2021, no data from 2020 to 2021 is included in the three and five year grouped data analysis.</a:t>
            </a:r>
          </a:p>
        </p:txBody>
      </p:sp>
      <p:sp>
        <p:nvSpPr>
          <p:cNvPr id="9" name="TextBox 8">
            <a:extLst>
              <a:ext uri="{FF2B5EF4-FFF2-40B4-BE49-F238E27FC236}">
                <a16:creationId xmlns:a16="http://schemas.microsoft.com/office/drawing/2014/main" id="{AF6A5F17-0987-2F28-FBE0-0A4B4F45B17D}"/>
              </a:ext>
            </a:extLst>
          </p:cNvPr>
          <p:cNvSpPr txBox="1"/>
          <p:nvPr/>
        </p:nvSpPr>
        <p:spPr>
          <a:xfrm>
            <a:off x="633984" y="5452110"/>
            <a:ext cx="109728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2006 to 2007 data is missing for some local authority areas in the trend data due to low completion of child postcode in the first year of NCMP measurement which results in a child record not being allocated to a local authority of residence.</a:t>
            </a:r>
          </a:p>
        </p:txBody>
      </p:sp>
      <p:sp>
        <p:nvSpPr>
          <p:cNvPr id="10" name="TextBox 9">
            <a:hlinkClick r:id="rId2"/>
            <a:extLst>
              <a:ext uri="{FF2B5EF4-FFF2-40B4-BE49-F238E27FC236}">
                <a16:creationId xmlns:a16="http://schemas.microsoft.com/office/drawing/2014/main" id="{F6DE0AA4-5322-F9B5-2E0C-64F80934CF93}"/>
              </a:ext>
            </a:extLst>
          </p:cNvPr>
          <p:cNvSpPr txBox="1"/>
          <p:nvPr/>
        </p:nvSpPr>
        <p:spPr>
          <a:xfrm>
            <a:off x="4815840" y="4313682"/>
            <a:ext cx="524256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a:solidFill>
                  <a:srgbClr val="00A188"/>
                </a:solidFill>
                <a:latin typeface="Arial" panose="020B0604020202020204" pitchFamily="34" charset="0"/>
              </a:rPr>
              <a:t>from the Obesity, physical activity and nutrition profile.</a:t>
            </a:r>
          </a:p>
        </p:txBody>
      </p:sp>
      <p:sp>
        <p:nvSpPr>
          <p:cNvPr id="11" name="TextBox 10">
            <a:extLst>
              <a:ext uri="{FF2B5EF4-FFF2-40B4-BE49-F238E27FC236}">
                <a16:creationId xmlns:a16="http://schemas.microsoft.com/office/drawing/2014/main" id="{18FCFB1C-1737-A707-10E3-B3D1EBE107DE}"/>
              </a:ext>
            </a:extLst>
          </p:cNvPr>
          <p:cNvSpPr txBox="1"/>
          <p:nvPr/>
        </p:nvSpPr>
        <p:spPr>
          <a:xfrm>
            <a:off x="4445000" y="6413500"/>
            <a:ext cx="749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600">
                <a:solidFill>
                  <a:srgbClr val="000000"/>
                </a:solidFill>
                <a:latin typeface="Arial" panose="020B0604020202020204" pitchFamily="34" charset="0"/>
              </a:rPr>
              <a:t>           16</a:t>
            </a:r>
          </a:p>
        </p:txBody>
      </p:sp>
    </p:spTree>
    <p:extLst>
      <p:ext uri="{BB962C8B-B14F-4D97-AF65-F5344CB8AC3E}">
        <p14:creationId xmlns:p14="http://schemas.microsoft.com/office/powerpoint/2010/main" val="1676611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DED28-DF98-CCD5-C4DA-9AAF70745E93}"/>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516DA741-36A1-ED83-A3EB-55A8EFB50967}"/>
              </a:ext>
            </a:extLst>
          </p:cNvPr>
          <p:cNvSpPr txBox="1"/>
          <p:nvPr/>
        </p:nvSpPr>
        <p:spPr>
          <a:xfrm>
            <a:off x="633984" y="240030"/>
            <a:ext cx="1133856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b="1">
                <a:solidFill>
                  <a:srgbClr val="000000"/>
                </a:solidFill>
                <a:latin typeface="Arial" panose="020B0604020202020204" pitchFamily="34" charset="0"/>
              </a:rPr>
              <a:t>National Child Measurement Programme</a:t>
            </a:r>
          </a:p>
        </p:txBody>
      </p:sp>
      <p:sp>
        <p:nvSpPr>
          <p:cNvPr id="4" name="TextBox 3">
            <a:extLst>
              <a:ext uri="{FF2B5EF4-FFF2-40B4-BE49-F238E27FC236}">
                <a16:creationId xmlns:a16="http://schemas.microsoft.com/office/drawing/2014/main" id="{C8BB542A-E61E-A54E-0459-560EC822C301}"/>
              </a:ext>
            </a:extLst>
          </p:cNvPr>
          <p:cNvSpPr txBox="1"/>
          <p:nvPr/>
        </p:nvSpPr>
        <p:spPr>
          <a:xfrm>
            <a:off x="633984" y="1371600"/>
            <a:ext cx="10668000" cy="369331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dirty="0">
                <a:solidFill>
                  <a:srgbClr val="000000"/>
                </a:solidFill>
                <a:latin typeface="Arial" panose="020B0604020202020204" pitchFamily="34" charset="0"/>
              </a:rPr>
              <a:t>The National Child Measurement Programme (NCMP), established in 2006, collects annual measurements of the height and weight of over one million children in reception (aged 4 to 5 years) and year 6 (aged 10 to 11 years) in primary schools across England.</a:t>
            </a:r>
          </a:p>
          <a:p>
            <a:endParaRPr lang="en-GB" dirty="0">
              <a:solidFill>
                <a:srgbClr val="000000"/>
              </a:solidFill>
              <a:latin typeface="Arial" panose="020B0604020202020204" pitchFamily="34" charset="0"/>
            </a:endParaRPr>
          </a:p>
          <a:p>
            <a:r>
              <a:rPr lang="en-GB" dirty="0">
                <a:solidFill>
                  <a:srgbClr val="000000"/>
                </a:solidFill>
                <a:latin typeface="Arial" panose="020B0604020202020204" pitchFamily="34" charset="0"/>
              </a:rPr>
              <a:t>This slide set presents data from the 2024 to 2025 academic year showing the patterns and trends in the prevalence of overweight and obesity among reception and year 6 children in Croydon.</a:t>
            </a:r>
          </a:p>
          <a:p>
            <a:endParaRPr lang="en-GB" dirty="0">
              <a:solidFill>
                <a:srgbClr val="000000"/>
              </a:solidFill>
              <a:latin typeface="Arial" panose="020B0604020202020204" pitchFamily="34" charset="0"/>
            </a:endParaRPr>
          </a:p>
          <a:p>
            <a:r>
              <a:rPr lang="en-GB" dirty="0">
                <a:solidFill>
                  <a:srgbClr val="000000"/>
                </a:solidFill>
                <a:latin typeface="Arial" panose="020B0604020202020204" pitchFamily="34" charset="0"/>
              </a:rPr>
              <a:t>The number of children measured in Croydon in 2024 to 2025 was 4,285 in reception, and 4,295 in year 6. The participation rate in Croydon in 2024 to 2025 was 94.6% in reception children and 93.8% for children in year 6.</a:t>
            </a:r>
          </a:p>
          <a:p>
            <a:endParaRPr lang="en-GB" dirty="0">
              <a:solidFill>
                <a:srgbClr val="000000"/>
              </a:solidFill>
              <a:latin typeface="Arial" panose="020B0604020202020204" pitchFamily="34" charset="0"/>
            </a:endParaRPr>
          </a:p>
          <a:p>
            <a:r>
              <a:rPr lang="en-GB">
                <a:solidFill>
                  <a:srgbClr val="000000"/>
                </a:solidFill>
                <a:latin typeface="Arial" panose="020B0604020202020204" pitchFamily="34" charset="0"/>
              </a:rPr>
              <a:t>Trend data for participation rates, total participation and split by school year group, in the NCMP from academic years ending 2011 to 2025 is available in </a:t>
            </a:r>
          </a:p>
        </p:txBody>
      </p:sp>
      <p:sp>
        <p:nvSpPr>
          <p:cNvPr id="5" name="TextBox 4">
            <a:hlinkClick r:id="rId2"/>
            <a:extLst>
              <a:ext uri="{FF2B5EF4-FFF2-40B4-BE49-F238E27FC236}">
                <a16:creationId xmlns:a16="http://schemas.microsoft.com/office/drawing/2014/main" id="{AA209747-E60A-C4B5-B88C-EF276B956F80}"/>
              </a:ext>
            </a:extLst>
          </p:cNvPr>
          <p:cNvSpPr txBox="1"/>
          <p:nvPr/>
        </p:nvSpPr>
        <p:spPr>
          <a:xfrm>
            <a:off x="5876544" y="4670298"/>
            <a:ext cx="5486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a:solidFill>
                  <a:srgbClr val="00A188"/>
                </a:solidFill>
                <a:latin typeface="Arial" panose="020B0604020202020204" pitchFamily="34" charset="0"/>
              </a:rPr>
              <a:t>the Obesity, physical activity and nutrition profile.</a:t>
            </a:r>
          </a:p>
        </p:txBody>
      </p:sp>
      <p:sp>
        <p:nvSpPr>
          <p:cNvPr id="6" name="TextBox 5">
            <a:extLst>
              <a:ext uri="{FF2B5EF4-FFF2-40B4-BE49-F238E27FC236}">
                <a16:creationId xmlns:a16="http://schemas.microsoft.com/office/drawing/2014/main" id="{AF6BD9A7-EEF6-BA03-271B-1BE8CF74A3AB}"/>
              </a:ext>
            </a:extLst>
          </p:cNvPr>
          <p:cNvSpPr txBox="1"/>
          <p:nvPr/>
        </p:nvSpPr>
        <p:spPr>
          <a:xfrm>
            <a:off x="4445000" y="6413500"/>
            <a:ext cx="749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600">
                <a:solidFill>
                  <a:srgbClr val="000000"/>
                </a:solidFill>
                <a:latin typeface="Arial" panose="020B0604020202020204" pitchFamily="34" charset="0"/>
              </a:rPr>
              <a:t>           2</a:t>
            </a:r>
          </a:p>
        </p:txBody>
      </p:sp>
    </p:spTree>
    <p:extLst>
      <p:ext uri="{BB962C8B-B14F-4D97-AF65-F5344CB8AC3E}">
        <p14:creationId xmlns:p14="http://schemas.microsoft.com/office/powerpoint/2010/main" val="2290298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40324-5760-66BD-8470-64D4F0D4E808}"/>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AF75B129-319E-71DB-1D9D-158555D8A0E6}"/>
              </a:ext>
            </a:extLst>
          </p:cNvPr>
          <p:cNvSpPr txBox="1"/>
          <p:nvPr/>
        </p:nvSpPr>
        <p:spPr>
          <a:xfrm>
            <a:off x="633984" y="240030"/>
            <a:ext cx="91440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800" b="1">
                <a:solidFill>
                  <a:srgbClr val="000000"/>
                </a:solidFill>
                <a:latin typeface="Arial" panose="020B0604020202020204" pitchFamily="34" charset="0"/>
              </a:rPr>
              <a:t>Child body mass index classification</a:t>
            </a:r>
          </a:p>
        </p:txBody>
      </p:sp>
      <p:sp>
        <p:nvSpPr>
          <p:cNvPr id="4" name="TextBox 3">
            <a:extLst>
              <a:ext uri="{FF2B5EF4-FFF2-40B4-BE49-F238E27FC236}">
                <a16:creationId xmlns:a16="http://schemas.microsoft.com/office/drawing/2014/main" id="{3FF4D6B6-303B-C801-7CD1-B3B196A605BD}"/>
              </a:ext>
            </a:extLst>
          </p:cNvPr>
          <p:cNvSpPr txBox="1"/>
          <p:nvPr/>
        </p:nvSpPr>
        <p:spPr>
          <a:xfrm>
            <a:off x="633984" y="720090"/>
            <a:ext cx="914400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200">
                <a:solidFill>
                  <a:srgbClr val="000000"/>
                </a:solidFill>
                <a:latin typeface="Arial" panose="020B0604020202020204" pitchFamily="34" charset="0"/>
              </a:rPr>
              <a:t>Definitions for population monitoring</a:t>
            </a:r>
          </a:p>
        </p:txBody>
      </p:sp>
      <p:sp>
        <p:nvSpPr>
          <p:cNvPr id="5" name="TextBox 4">
            <a:extLst>
              <a:ext uri="{FF2B5EF4-FFF2-40B4-BE49-F238E27FC236}">
                <a16:creationId xmlns:a16="http://schemas.microsoft.com/office/drawing/2014/main" id="{34E2FA3B-6941-4AAD-E488-C0F04D37F506}"/>
              </a:ext>
            </a:extLst>
          </p:cNvPr>
          <p:cNvSpPr txBox="1"/>
          <p:nvPr/>
        </p:nvSpPr>
        <p:spPr>
          <a:xfrm>
            <a:off x="633984" y="1165860"/>
            <a:ext cx="11094720" cy="160043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For population monitoring purposes, a child’s body mass index (BMI) is classed as overweight or obese where it is on or above the 85th centile or 95th centile, respectively, based on the British 1990 (UK90 ) growth reference data. The population monitoring cut offs for overweight and obesity are lower than the clinical cut offs (91st and 98th centiles for overweight and obesity) used to assess individual children; this is to capture children in the population in the clinical overweight or obesity BMI categories and those who are at high risk of moving into the clinical overweight or clinical obesity categories. This helps ensure that adequate services are planned and delivered for the whole population to treat and prevent obesity and promote healthy growth for all children. The chart below shows the population monitoring thresholds that are used for the analysis of the data presented in this slide set.</a:t>
            </a:r>
          </a:p>
        </p:txBody>
      </p:sp>
      <p:sp>
        <p:nvSpPr>
          <p:cNvPr id="6" name="TextBox 5">
            <a:extLst>
              <a:ext uri="{FF2B5EF4-FFF2-40B4-BE49-F238E27FC236}">
                <a16:creationId xmlns:a16="http://schemas.microsoft.com/office/drawing/2014/main" id="{C89B9C23-9F71-0BB2-D1E1-C8A9712D7386}"/>
              </a:ext>
            </a:extLst>
          </p:cNvPr>
          <p:cNvSpPr txBox="1"/>
          <p:nvPr/>
        </p:nvSpPr>
        <p:spPr>
          <a:xfrm>
            <a:off x="5994400" y="1397000"/>
            <a:ext cx="673100" cy="21544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800">
                <a:solidFill>
                  <a:srgbClr val="000000"/>
                </a:solidFill>
                <a:latin typeface="Arial" panose="020B0604020202020204" pitchFamily="34" charset="0"/>
              </a:rPr>
              <a:t>1</a:t>
            </a:r>
          </a:p>
        </p:txBody>
      </p:sp>
      <p:pic>
        <p:nvPicPr>
          <p:cNvPr id="8" name="Picture 7">
            <a:extLst>
              <a:ext uri="{FF2B5EF4-FFF2-40B4-BE49-F238E27FC236}">
                <a16:creationId xmlns:a16="http://schemas.microsoft.com/office/drawing/2014/main" id="{2A3A215C-2595-8D14-78B4-06941E29C9AD}"/>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321105" y="2743200"/>
            <a:ext cx="11549789" cy="3291840"/>
          </a:xfrm>
          <a:prstGeom prst="rect">
            <a:avLst/>
          </a:prstGeom>
        </p:spPr>
      </p:pic>
      <p:sp>
        <p:nvSpPr>
          <p:cNvPr id="9" name="TextBox 8">
            <a:extLst>
              <a:ext uri="{FF2B5EF4-FFF2-40B4-BE49-F238E27FC236}">
                <a16:creationId xmlns:a16="http://schemas.microsoft.com/office/drawing/2014/main" id="{61BC5CC1-AC47-72A2-2096-3EDC9A872AD6}"/>
              </a:ext>
            </a:extLst>
          </p:cNvPr>
          <p:cNvSpPr txBox="1"/>
          <p:nvPr/>
        </p:nvSpPr>
        <p:spPr>
          <a:xfrm>
            <a:off x="609600" y="6035040"/>
            <a:ext cx="103632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1. Cole TJ, Freeman JV, Preece MA. Body mass index reference curves for the UK, 1990. Archives of Disease in Childhood 1995 73:25-29.</a:t>
            </a:r>
          </a:p>
        </p:txBody>
      </p:sp>
      <p:sp>
        <p:nvSpPr>
          <p:cNvPr id="10" name="TextBox 9">
            <a:extLst>
              <a:ext uri="{FF2B5EF4-FFF2-40B4-BE49-F238E27FC236}">
                <a16:creationId xmlns:a16="http://schemas.microsoft.com/office/drawing/2014/main" id="{B8BD1189-B18B-9A28-2E01-4E6808E9C8A8}"/>
              </a:ext>
            </a:extLst>
          </p:cNvPr>
          <p:cNvSpPr txBox="1"/>
          <p:nvPr/>
        </p:nvSpPr>
        <p:spPr>
          <a:xfrm>
            <a:off x="4445000" y="6413500"/>
            <a:ext cx="749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600">
                <a:solidFill>
                  <a:srgbClr val="000000"/>
                </a:solidFill>
                <a:latin typeface="Arial" panose="020B0604020202020204" pitchFamily="34" charset="0"/>
              </a:rPr>
              <a:t>           3</a:t>
            </a:r>
          </a:p>
        </p:txBody>
      </p:sp>
    </p:spTree>
    <p:extLst>
      <p:ext uri="{BB962C8B-B14F-4D97-AF65-F5344CB8AC3E}">
        <p14:creationId xmlns:p14="http://schemas.microsoft.com/office/powerpoint/2010/main" val="2299824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41668-3CFA-592B-6E02-2D1F5DB213FF}"/>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3C474132-8F8E-E96F-9BA2-2F71132472E6}"/>
              </a:ext>
            </a:extLst>
          </p:cNvPr>
          <p:cNvSpPr txBox="1"/>
          <p:nvPr/>
        </p:nvSpPr>
        <p:spPr>
          <a:xfrm>
            <a:off x="633984" y="240030"/>
            <a:ext cx="115824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b="1">
                <a:solidFill>
                  <a:srgbClr val="000000"/>
                </a:solidFill>
                <a:latin typeface="Arial" panose="020B0604020202020204" pitchFamily="34" charset="0"/>
              </a:rPr>
              <a:t>Prevalence of overweight (including obesity) in Croydon by age</a:t>
            </a:r>
          </a:p>
        </p:txBody>
      </p:sp>
      <p:sp>
        <p:nvSpPr>
          <p:cNvPr id="4" name="TextBox 3">
            <a:extLst>
              <a:ext uri="{FF2B5EF4-FFF2-40B4-BE49-F238E27FC236}">
                <a16:creationId xmlns:a16="http://schemas.microsoft.com/office/drawing/2014/main" id="{5B3802A8-3050-ED86-4C92-672065B69418}"/>
              </a:ext>
            </a:extLst>
          </p:cNvPr>
          <p:cNvSpPr txBox="1"/>
          <p:nvPr/>
        </p:nvSpPr>
        <p:spPr>
          <a:xfrm>
            <a:off x="633984" y="672084"/>
            <a:ext cx="91440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000">
                <a:solidFill>
                  <a:srgbClr val="000000"/>
                </a:solidFill>
                <a:latin typeface="Arial" panose="020B0604020202020204" pitchFamily="34" charset="0"/>
              </a:rPr>
              <a:t>National Child Measurement Programme 2024 to 2025</a:t>
            </a:r>
          </a:p>
        </p:txBody>
      </p:sp>
      <p:sp>
        <p:nvSpPr>
          <p:cNvPr id="5" name="TextBox 4">
            <a:extLst>
              <a:ext uri="{FF2B5EF4-FFF2-40B4-BE49-F238E27FC236}">
                <a16:creationId xmlns:a16="http://schemas.microsoft.com/office/drawing/2014/main" id="{3851BB9F-F13B-BE7E-1203-C17D42B4A026}"/>
              </a:ext>
            </a:extLst>
          </p:cNvPr>
          <p:cNvSpPr txBox="1"/>
          <p:nvPr/>
        </p:nvSpPr>
        <p:spPr>
          <a:xfrm>
            <a:off x="621792" y="1371600"/>
            <a:ext cx="109728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In 2024 to 2025, 22.4% of children in reception (aged 4 to 5 years) were overweight or living with obesity</a:t>
            </a:r>
          </a:p>
        </p:txBody>
      </p:sp>
      <p:pic>
        <p:nvPicPr>
          <p:cNvPr id="7" name="Picture 6">
            <a:extLst>
              <a:ext uri="{FF2B5EF4-FFF2-40B4-BE49-F238E27FC236}">
                <a16:creationId xmlns:a16="http://schemas.microsoft.com/office/drawing/2014/main" id="{2135A8C1-14AC-BD8F-0902-E6C2B54C5D49}"/>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421259" y="1748790"/>
            <a:ext cx="8861802" cy="1714500"/>
          </a:xfrm>
          <a:prstGeom prst="rect">
            <a:avLst/>
          </a:prstGeom>
        </p:spPr>
      </p:pic>
      <p:sp>
        <p:nvSpPr>
          <p:cNvPr id="8" name="TextBox 7">
            <a:extLst>
              <a:ext uri="{FF2B5EF4-FFF2-40B4-BE49-F238E27FC236}">
                <a16:creationId xmlns:a16="http://schemas.microsoft.com/office/drawing/2014/main" id="{A05AE224-29E8-9F23-AB29-1E6454E57709}"/>
              </a:ext>
            </a:extLst>
          </p:cNvPr>
          <p:cNvSpPr txBox="1"/>
          <p:nvPr/>
        </p:nvSpPr>
        <p:spPr>
          <a:xfrm>
            <a:off x="633984" y="3771900"/>
            <a:ext cx="109728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In 2024 to 2025, 38.3% of children in year 6 (aged 10 to 11 years) were overweight or living with obesity</a:t>
            </a:r>
          </a:p>
        </p:txBody>
      </p:sp>
      <p:pic>
        <p:nvPicPr>
          <p:cNvPr id="10" name="Picture 9">
            <a:extLst>
              <a:ext uri="{FF2B5EF4-FFF2-40B4-BE49-F238E27FC236}">
                <a16:creationId xmlns:a16="http://schemas.microsoft.com/office/drawing/2014/main" id="{8F3E6295-CD8B-64EC-00EF-5E7D41210D85}"/>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421259" y="4149090"/>
            <a:ext cx="8861802" cy="1714500"/>
          </a:xfrm>
          <a:prstGeom prst="rect">
            <a:avLst/>
          </a:prstGeom>
        </p:spPr>
      </p:pic>
      <p:sp>
        <p:nvSpPr>
          <p:cNvPr id="11" name="TextBox 10">
            <a:extLst>
              <a:ext uri="{FF2B5EF4-FFF2-40B4-BE49-F238E27FC236}">
                <a16:creationId xmlns:a16="http://schemas.microsoft.com/office/drawing/2014/main" id="{3B09BA06-1E8D-B095-28F4-444FE3C57625}"/>
              </a:ext>
            </a:extLst>
          </p:cNvPr>
          <p:cNvSpPr txBox="1"/>
          <p:nvPr/>
        </p:nvSpPr>
        <p:spPr>
          <a:xfrm>
            <a:off x="4445000" y="6413500"/>
            <a:ext cx="749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600">
                <a:solidFill>
                  <a:srgbClr val="000000"/>
                </a:solidFill>
                <a:latin typeface="Arial" panose="020B0604020202020204" pitchFamily="34" charset="0"/>
              </a:rPr>
              <a:t>           4</a:t>
            </a:r>
          </a:p>
        </p:txBody>
      </p:sp>
    </p:spTree>
    <p:extLst>
      <p:ext uri="{BB962C8B-B14F-4D97-AF65-F5344CB8AC3E}">
        <p14:creationId xmlns:p14="http://schemas.microsoft.com/office/powerpoint/2010/main" val="3994014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D2EC1-4A1B-19B5-36B6-6D1319B4EA49}"/>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63841E43-872A-7E2C-4286-45C6A32757E4}"/>
              </a:ext>
            </a:extLst>
          </p:cNvPr>
          <p:cNvSpPr txBox="1"/>
          <p:nvPr/>
        </p:nvSpPr>
        <p:spPr>
          <a:xfrm>
            <a:off x="633984" y="240030"/>
            <a:ext cx="115824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800" b="1">
                <a:solidFill>
                  <a:srgbClr val="000000"/>
                </a:solidFill>
                <a:latin typeface="Arial" panose="020B0604020202020204" pitchFamily="34" charset="0"/>
              </a:rPr>
              <a:t>Prevalence of obesity in Croydon by age</a:t>
            </a:r>
          </a:p>
        </p:txBody>
      </p:sp>
      <p:sp>
        <p:nvSpPr>
          <p:cNvPr id="4" name="TextBox 3">
            <a:extLst>
              <a:ext uri="{FF2B5EF4-FFF2-40B4-BE49-F238E27FC236}">
                <a16:creationId xmlns:a16="http://schemas.microsoft.com/office/drawing/2014/main" id="{772E18BB-1087-5F93-7F9E-A6D9A5FD56B1}"/>
              </a:ext>
            </a:extLst>
          </p:cNvPr>
          <p:cNvSpPr txBox="1"/>
          <p:nvPr/>
        </p:nvSpPr>
        <p:spPr>
          <a:xfrm>
            <a:off x="633984" y="672084"/>
            <a:ext cx="91440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000">
                <a:solidFill>
                  <a:srgbClr val="000000"/>
                </a:solidFill>
                <a:latin typeface="Arial" panose="020B0604020202020204" pitchFamily="34" charset="0"/>
              </a:rPr>
              <a:t>National Child Measurement Programme 2024 to 2025</a:t>
            </a:r>
          </a:p>
        </p:txBody>
      </p:sp>
      <p:sp>
        <p:nvSpPr>
          <p:cNvPr id="5" name="TextBox 4">
            <a:extLst>
              <a:ext uri="{FF2B5EF4-FFF2-40B4-BE49-F238E27FC236}">
                <a16:creationId xmlns:a16="http://schemas.microsoft.com/office/drawing/2014/main" id="{2681628C-D780-A243-7A22-3B174BC8EEEC}"/>
              </a:ext>
            </a:extLst>
          </p:cNvPr>
          <p:cNvSpPr txBox="1"/>
          <p:nvPr/>
        </p:nvSpPr>
        <p:spPr>
          <a:xfrm>
            <a:off x="633984" y="1371600"/>
            <a:ext cx="109728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In 2024 to 2025, 10.6% of children in reception (aged 4 to 5 years) were living with obesity</a:t>
            </a:r>
          </a:p>
        </p:txBody>
      </p:sp>
      <p:pic>
        <p:nvPicPr>
          <p:cNvPr id="7" name="Picture 6">
            <a:extLst>
              <a:ext uri="{FF2B5EF4-FFF2-40B4-BE49-F238E27FC236}">
                <a16:creationId xmlns:a16="http://schemas.microsoft.com/office/drawing/2014/main" id="{34BFBCED-218B-C664-01F1-10AEAF223E94}"/>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421259" y="1748790"/>
            <a:ext cx="8861802" cy="1714500"/>
          </a:xfrm>
          <a:prstGeom prst="rect">
            <a:avLst/>
          </a:prstGeom>
        </p:spPr>
      </p:pic>
      <p:sp>
        <p:nvSpPr>
          <p:cNvPr id="8" name="TextBox 7">
            <a:extLst>
              <a:ext uri="{FF2B5EF4-FFF2-40B4-BE49-F238E27FC236}">
                <a16:creationId xmlns:a16="http://schemas.microsoft.com/office/drawing/2014/main" id="{3E68C8E6-9074-5283-4B7E-AA175781F697}"/>
              </a:ext>
            </a:extLst>
          </p:cNvPr>
          <p:cNvSpPr txBox="1"/>
          <p:nvPr/>
        </p:nvSpPr>
        <p:spPr>
          <a:xfrm>
            <a:off x="621792" y="3771900"/>
            <a:ext cx="109728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In 2024 to 2025, 24.2% children in year 6 (aged 10 to 11 years) were living with obesity</a:t>
            </a:r>
          </a:p>
        </p:txBody>
      </p:sp>
      <p:pic>
        <p:nvPicPr>
          <p:cNvPr id="10" name="Picture 9">
            <a:extLst>
              <a:ext uri="{FF2B5EF4-FFF2-40B4-BE49-F238E27FC236}">
                <a16:creationId xmlns:a16="http://schemas.microsoft.com/office/drawing/2014/main" id="{A1C25AA9-EE10-5352-C725-49EC5723217E}"/>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421259" y="4149090"/>
            <a:ext cx="8861802" cy="1714500"/>
          </a:xfrm>
          <a:prstGeom prst="rect">
            <a:avLst/>
          </a:prstGeom>
        </p:spPr>
      </p:pic>
      <p:sp>
        <p:nvSpPr>
          <p:cNvPr id="11" name="TextBox 10">
            <a:extLst>
              <a:ext uri="{FF2B5EF4-FFF2-40B4-BE49-F238E27FC236}">
                <a16:creationId xmlns:a16="http://schemas.microsoft.com/office/drawing/2014/main" id="{36904278-035E-171C-A6D9-EA20DAC88BDE}"/>
              </a:ext>
            </a:extLst>
          </p:cNvPr>
          <p:cNvSpPr txBox="1"/>
          <p:nvPr/>
        </p:nvSpPr>
        <p:spPr>
          <a:xfrm>
            <a:off x="4445000" y="6413500"/>
            <a:ext cx="749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600">
                <a:solidFill>
                  <a:srgbClr val="000000"/>
                </a:solidFill>
                <a:latin typeface="Arial" panose="020B0604020202020204" pitchFamily="34" charset="0"/>
              </a:rPr>
              <a:t>           5</a:t>
            </a:r>
          </a:p>
        </p:txBody>
      </p:sp>
    </p:spTree>
    <p:extLst>
      <p:ext uri="{BB962C8B-B14F-4D97-AF65-F5344CB8AC3E}">
        <p14:creationId xmlns:p14="http://schemas.microsoft.com/office/powerpoint/2010/main" val="4027224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81D06-68B7-C820-DF32-D20F4528A5B6}"/>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C612BB80-C461-E99C-66D2-59EAAB33545D}"/>
              </a:ext>
            </a:extLst>
          </p:cNvPr>
          <p:cNvSpPr txBox="1"/>
          <p:nvPr/>
        </p:nvSpPr>
        <p:spPr>
          <a:xfrm>
            <a:off x="633984" y="240030"/>
            <a:ext cx="115824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800" b="1">
                <a:solidFill>
                  <a:srgbClr val="000000"/>
                </a:solidFill>
                <a:latin typeface="Arial" panose="020B0604020202020204" pitchFamily="34" charset="0"/>
              </a:rPr>
              <a:t>BMI status of children by age in Croydon</a:t>
            </a:r>
          </a:p>
        </p:txBody>
      </p:sp>
      <p:sp>
        <p:nvSpPr>
          <p:cNvPr id="4" name="TextBox 3">
            <a:extLst>
              <a:ext uri="{FF2B5EF4-FFF2-40B4-BE49-F238E27FC236}">
                <a16:creationId xmlns:a16="http://schemas.microsoft.com/office/drawing/2014/main" id="{A2ABAF12-6BE1-5D5A-2BAA-0BA62BD2415E}"/>
              </a:ext>
            </a:extLst>
          </p:cNvPr>
          <p:cNvSpPr txBox="1"/>
          <p:nvPr/>
        </p:nvSpPr>
        <p:spPr>
          <a:xfrm>
            <a:off x="633984" y="672084"/>
            <a:ext cx="91440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000">
                <a:solidFill>
                  <a:srgbClr val="000000"/>
                </a:solidFill>
                <a:latin typeface="Arial" panose="020B0604020202020204" pitchFamily="34" charset="0"/>
              </a:rPr>
              <a:t>National Child Measurement Programme 2024 to 2025</a:t>
            </a:r>
          </a:p>
        </p:txBody>
      </p:sp>
      <p:pic>
        <p:nvPicPr>
          <p:cNvPr id="6" name="Picture 5">
            <a:extLst>
              <a:ext uri="{FF2B5EF4-FFF2-40B4-BE49-F238E27FC236}">
                <a16:creationId xmlns:a16="http://schemas.microsoft.com/office/drawing/2014/main" id="{420803C1-038A-7E06-2CE3-DD7C2D004DA6}"/>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571500" y="685800"/>
            <a:ext cx="6172200" cy="6172200"/>
          </a:xfrm>
          <a:prstGeom prst="rect">
            <a:avLst/>
          </a:prstGeom>
        </p:spPr>
      </p:pic>
      <p:pic>
        <p:nvPicPr>
          <p:cNvPr id="8" name="Picture 7">
            <a:extLst>
              <a:ext uri="{FF2B5EF4-FFF2-40B4-BE49-F238E27FC236}">
                <a16:creationId xmlns:a16="http://schemas.microsoft.com/office/drawing/2014/main" id="{2BD4B4BF-B557-BA11-9884-7CD04541A4E3}"/>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448300" y="685800"/>
            <a:ext cx="6172200" cy="6172200"/>
          </a:xfrm>
          <a:prstGeom prst="rect">
            <a:avLst/>
          </a:prstGeom>
        </p:spPr>
      </p:pic>
      <p:sp>
        <p:nvSpPr>
          <p:cNvPr id="9" name="TextBox 8">
            <a:extLst>
              <a:ext uri="{FF2B5EF4-FFF2-40B4-BE49-F238E27FC236}">
                <a16:creationId xmlns:a16="http://schemas.microsoft.com/office/drawing/2014/main" id="{292FE3E2-F29A-BED1-7811-6BD339AAF29F}"/>
              </a:ext>
            </a:extLst>
          </p:cNvPr>
          <p:cNvSpPr txBox="1"/>
          <p:nvPr/>
        </p:nvSpPr>
        <p:spPr>
          <a:xfrm>
            <a:off x="6949440" y="6000750"/>
            <a:ext cx="48768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Totals may not sum due to rounding</a:t>
            </a:r>
          </a:p>
        </p:txBody>
      </p:sp>
      <p:sp>
        <p:nvSpPr>
          <p:cNvPr id="10" name="TextBox 9">
            <a:extLst>
              <a:ext uri="{FF2B5EF4-FFF2-40B4-BE49-F238E27FC236}">
                <a16:creationId xmlns:a16="http://schemas.microsoft.com/office/drawing/2014/main" id="{C65B3ED7-047D-3F50-B1BB-72C4958149DE}"/>
              </a:ext>
            </a:extLst>
          </p:cNvPr>
          <p:cNvSpPr txBox="1"/>
          <p:nvPr/>
        </p:nvSpPr>
        <p:spPr>
          <a:xfrm>
            <a:off x="4445000" y="6413500"/>
            <a:ext cx="749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600">
                <a:solidFill>
                  <a:srgbClr val="000000"/>
                </a:solidFill>
                <a:latin typeface="Arial" panose="020B0604020202020204" pitchFamily="34" charset="0"/>
              </a:rPr>
              <a:t>           6</a:t>
            </a:r>
          </a:p>
        </p:txBody>
      </p:sp>
    </p:spTree>
    <p:extLst>
      <p:ext uri="{BB962C8B-B14F-4D97-AF65-F5344CB8AC3E}">
        <p14:creationId xmlns:p14="http://schemas.microsoft.com/office/powerpoint/2010/main" val="617620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46A38-5853-7A4F-AF67-2385C024DD37}"/>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9844F23F-8111-8859-3DE5-6A54C3ED282F}"/>
              </a:ext>
            </a:extLst>
          </p:cNvPr>
          <p:cNvSpPr txBox="1"/>
          <p:nvPr/>
        </p:nvSpPr>
        <p:spPr>
          <a:xfrm>
            <a:off x="633984" y="240030"/>
            <a:ext cx="115824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800" b="1">
                <a:solidFill>
                  <a:srgbClr val="000000"/>
                </a:solidFill>
                <a:latin typeface="Arial" panose="020B0604020202020204" pitchFamily="34" charset="0"/>
              </a:rPr>
              <a:t>BMI status of children by age in Croydon</a:t>
            </a:r>
          </a:p>
        </p:txBody>
      </p:sp>
      <p:sp>
        <p:nvSpPr>
          <p:cNvPr id="4" name="TextBox 3">
            <a:extLst>
              <a:ext uri="{FF2B5EF4-FFF2-40B4-BE49-F238E27FC236}">
                <a16:creationId xmlns:a16="http://schemas.microsoft.com/office/drawing/2014/main" id="{E5A8EC32-DFE4-5AC7-9C5F-C3C26E8AE58B}"/>
              </a:ext>
            </a:extLst>
          </p:cNvPr>
          <p:cNvSpPr txBox="1"/>
          <p:nvPr/>
        </p:nvSpPr>
        <p:spPr>
          <a:xfrm>
            <a:off x="633984" y="672084"/>
            <a:ext cx="91440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000">
                <a:solidFill>
                  <a:srgbClr val="000000"/>
                </a:solidFill>
                <a:latin typeface="Arial" panose="020B0604020202020204" pitchFamily="34" charset="0"/>
              </a:rPr>
              <a:t>National Child Measurement Programme 2024 to 2025</a:t>
            </a:r>
          </a:p>
        </p:txBody>
      </p:sp>
      <p:sp>
        <p:nvSpPr>
          <p:cNvPr id="5" name="TextBox 4">
            <a:extLst>
              <a:ext uri="{FF2B5EF4-FFF2-40B4-BE49-F238E27FC236}">
                <a16:creationId xmlns:a16="http://schemas.microsoft.com/office/drawing/2014/main" id="{88C8DE2A-C0BA-4F71-C794-91151630FAF8}"/>
              </a:ext>
            </a:extLst>
          </p:cNvPr>
          <p:cNvSpPr txBox="1"/>
          <p:nvPr/>
        </p:nvSpPr>
        <p:spPr>
          <a:xfrm>
            <a:off x="243840" y="2537460"/>
            <a:ext cx="1828800" cy="33086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550" b="1">
                <a:solidFill>
                  <a:srgbClr val="000000"/>
                </a:solidFill>
                <a:latin typeface="Arial" panose="020B0604020202020204" pitchFamily="34" charset="0"/>
              </a:rPr>
              <a:t>Reception</a:t>
            </a:r>
          </a:p>
        </p:txBody>
      </p:sp>
      <p:sp>
        <p:nvSpPr>
          <p:cNvPr id="6" name="TextBox 5">
            <a:extLst>
              <a:ext uri="{FF2B5EF4-FFF2-40B4-BE49-F238E27FC236}">
                <a16:creationId xmlns:a16="http://schemas.microsoft.com/office/drawing/2014/main" id="{E2E8A2B1-6B5E-28EC-DDA3-E7E30FE7C3FF}"/>
              </a:ext>
            </a:extLst>
          </p:cNvPr>
          <p:cNvSpPr txBox="1"/>
          <p:nvPr/>
        </p:nvSpPr>
        <p:spPr>
          <a:xfrm>
            <a:off x="243840" y="2811780"/>
            <a:ext cx="1828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b="1">
                <a:solidFill>
                  <a:srgbClr val="000000"/>
                </a:solidFill>
                <a:latin typeface="Arial" panose="020B0604020202020204" pitchFamily="34" charset="0"/>
              </a:rPr>
              <a:t>(aged 4 to 5 years)</a:t>
            </a:r>
          </a:p>
        </p:txBody>
      </p:sp>
      <p:sp>
        <p:nvSpPr>
          <p:cNvPr id="7" name="TextBox 6">
            <a:extLst>
              <a:ext uri="{FF2B5EF4-FFF2-40B4-BE49-F238E27FC236}">
                <a16:creationId xmlns:a16="http://schemas.microsoft.com/office/drawing/2014/main" id="{12B2E138-FFC8-1F2E-B28D-2893BA72812A}"/>
              </a:ext>
            </a:extLst>
          </p:cNvPr>
          <p:cNvSpPr txBox="1"/>
          <p:nvPr/>
        </p:nvSpPr>
        <p:spPr>
          <a:xfrm>
            <a:off x="243840" y="4800600"/>
            <a:ext cx="1828800" cy="33086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550" b="1">
                <a:solidFill>
                  <a:srgbClr val="000000"/>
                </a:solidFill>
                <a:latin typeface="Arial" panose="020B0604020202020204" pitchFamily="34" charset="0"/>
              </a:rPr>
              <a:t>Year 6</a:t>
            </a:r>
          </a:p>
        </p:txBody>
      </p:sp>
      <p:sp>
        <p:nvSpPr>
          <p:cNvPr id="8" name="TextBox 7">
            <a:extLst>
              <a:ext uri="{FF2B5EF4-FFF2-40B4-BE49-F238E27FC236}">
                <a16:creationId xmlns:a16="http://schemas.microsoft.com/office/drawing/2014/main" id="{DECB296F-D6A9-8A2E-5704-1CD5728B0021}"/>
              </a:ext>
            </a:extLst>
          </p:cNvPr>
          <p:cNvSpPr txBox="1"/>
          <p:nvPr/>
        </p:nvSpPr>
        <p:spPr>
          <a:xfrm>
            <a:off x="243840" y="5074920"/>
            <a:ext cx="1828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b="1">
                <a:solidFill>
                  <a:srgbClr val="000000"/>
                </a:solidFill>
                <a:latin typeface="Arial" panose="020B0604020202020204" pitchFamily="34" charset="0"/>
              </a:rPr>
              <a:t>(aged 10 to 11 years)</a:t>
            </a:r>
          </a:p>
        </p:txBody>
      </p:sp>
      <p:pic>
        <p:nvPicPr>
          <p:cNvPr id="10" name="Picture 9">
            <a:extLst>
              <a:ext uri="{FF2B5EF4-FFF2-40B4-BE49-F238E27FC236}">
                <a16:creationId xmlns:a16="http://schemas.microsoft.com/office/drawing/2014/main" id="{F6C5A47C-4F34-1132-4884-737DAB829866}"/>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828800" y="1243235"/>
            <a:ext cx="10363200" cy="2588450"/>
          </a:xfrm>
          <a:prstGeom prst="rect">
            <a:avLst/>
          </a:prstGeom>
        </p:spPr>
      </p:pic>
      <p:pic>
        <p:nvPicPr>
          <p:cNvPr id="12" name="Picture 11">
            <a:extLst>
              <a:ext uri="{FF2B5EF4-FFF2-40B4-BE49-F238E27FC236}">
                <a16:creationId xmlns:a16="http://schemas.microsoft.com/office/drawing/2014/main" id="{0ED41086-04FE-A5EB-1E1E-EC39A7F912D5}"/>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828800" y="3643535"/>
            <a:ext cx="10363200" cy="2588450"/>
          </a:xfrm>
          <a:prstGeom prst="rect">
            <a:avLst/>
          </a:prstGeom>
        </p:spPr>
      </p:pic>
      <p:sp>
        <p:nvSpPr>
          <p:cNvPr id="13" name="TextBox 12">
            <a:extLst>
              <a:ext uri="{FF2B5EF4-FFF2-40B4-BE49-F238E27FC236}">
                <a16:creationId xmlns:a16="http://schemas.microsoft.com/office/drawing/2014/main" id="{6BEA3B12-0BD8-2BF8-778A-CCE44950A2C5}"/>
              </a:ext>
            </a:extLst>
          </p:cNvPr>
          <p:cNvSpPr txBox="1"/>
          <p:nvPr/>
        </p:nvSpPr>
        <p:spPr>
          <a:xfrm>
            <a:off x="6949440" y="6000750"/>
            <a:ext cx="48768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Totals may not sum due to rounding</a:t>
            </a:r>
          </a:p>
        </p:txBody>
      </p:sp>
      <p:sp>
        <p:nvSpPr>
          <p:cNvPr id="14" name="TextBox 13">
            <a:extLst>
              <a:ext uri="{FF2B5EF4-FFF2-40B4-BE49-F238E27FC236}">
                <a16:creationId xmlns:a16="http://schemas.microsoft.com/office/drawing/2014/main" id="{6ECA6C24-11E0-D0B7-6695-4124C31FF04C}"/>
              </a:ext>
            </a:extLst>
          </p:cNvPr>
          <p:cNvSpPr txBox="1"/>
          <p:nvPr/>
        </p:nvSpPr>
        <p:spPr>
          <a:xfrm>
            <a:off x="4445000" y="6413500"/>
            <a:ext cx="749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600">
                <a:solidFill>
                  <a:srgbClr val="000000"/>
                </a:solidFill>
                <a:latin typeface="Arial" panose="020B0604020202020204" pitchFamily="34" charset="0"/>
              </a:rPr>
              <a:t>           7</a:t>
            </a:r>
          </a:p>
        </p:txBody>
      </p:sp>
    </p:spTree>
    <p:extLst>
      <p:ext uri="{BB962C8B-B14F-4D97-AF65-F5344CB8AC3E}">
        <p14:creationId xmlns:p14="http://schemas.microsoft.com/office/powerpoint/2010/main" val="1863467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57038-8258-136E-CA21-A330DC8AF029}"/>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5762CA76-6011-B2BA-2B24-8A7DB1E14EB1}"/>
              </a:ext>
            </a:extLst>
          </p:cNvPr>
          <p:cNvSpPr txBox="1"/>
          <p:nvPr/>
        </p:nvSpPr>
        <p:spPr>
          <a:xfrm>
            <a:off x="633984" y="240030"/>
            <a:ext cx="115824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b="1">
                <a:solidFill>
                  <a:srgbClr val="000000"/>
                </a:solidFill>
                <a:latin typeface="Arial" panose="020B0604020202020204" pitchFamily="34" charset="0"/>
              </a:rPr>
              <a:t>Child obesity in Croydon</a:t>
            </a:r>
          </a:p>
        </p:txBody>
      </p:sp>
      <p:sp>
        <p:nvSpPr>
          <p:cNvPr id="4" name="TextBox 3">
            <a:extLst>
              <a:ext uri="{FF2B5EF4-FFF2-40B4-BE49-F238E27FC236}">
                <a16:creationId xmlns:a16="http://schemas.microsoft.com/office/drawing/2014/main" id="{F8312F85-FD50-A99A-6615-F68783BFD71B}"/>
              </a:ext>
            </a:extLst>
          </p:cNvPr>
          <p:cNvSpPr txBox="1"/>
          <p:nvPr/>
        </p:nvSpPr>
        <p:spPr>
          <a:xfrm>
            <a:off x="633984" y="788670"/>
            <a:ext cx="8534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a:solidFill>
                  <a:srgbClr val="000000"/>
                </a:solidFill>
                <a:latin typeface="Arial" panose="020B0604020202020204" pitchFamily="34" charset="0"/>
              </a:rPr>
              <a:t>Prevalence of obesity, National Child Measurement Programme 2024 to 2025</a:t>
            </a:r>
          </a:p>
        </p:txBody>
      </p:sp>
      <p:sp>
        <p:nvSpPr>
          <p:cNvPr id="5" name="TextBox 4">
            <a:extLst>
              <a:ext uri="{FF2B5EF4-FFF2-40B4-BE49-F238E27FC236}">
                <a16:creationId xmlns:a16="http://schemas.microsoft.com/office/drawing/2014/main" id="{6A4DDA28-1B3F-D83D-49B4-5BF9BFE15981}"/>
              </a:ext>
            </a:extLst>
          </p:cNvPr>
          <p:cNvSpPr txBox="1"/>
          <p:nvPr/>
        </p:nvSpPr>
        <p:spPr>
          <a:xfrm>
            <a:off x="633984" y="1131570"/>
            <a:ext cx="9144000" cy="3231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500">
                <a:solidFill>
                  <a:srgbClr val="000000"/>
                </a:solidFill>
                <a:latin typeface="Arial" panose="020B0604020202020204" pitchFamily="34" charset="0"/>
              </a:rPr>
              <a:t>Croydon compared to its statistical nearest neighbours (NHS England)</a:t>
            </a:r>
          </a:p>
        </p:txBody>
      </p:sp>
      <p:sp>
        <p:nvSpPr>
          <p:cNvPr id="6" name="TextBox 5">
            <a:extLst>
              <a:ext uri="{FF2B5EF4-FFF2-40B4-BE49-F238E27FC236}">
                <a16:creationId xmlns:a16="http://schemas.microsoft.com/office/drawing/2014/main" id="{DCD8C421-8C7B-10F6-3CA0-46F7BF43ED31}"/>
              </a:ext>
            </a:extLst>
          </p:cNvPr>
          <p:cNvSpPr txBox="1"/>
          <p:nvPr/>
        </p:nvSpPr>
        <p:spPr>
          <a:xfrm>
            <a:off x="633984" y="1543050"/>
            <a:ext cx="6096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b="1">
                <a:solidFill>
                  <a:srgbClr val="000000"/>
                </a:solidFill>
                <a:latin typeface="Arial" panose="020B0604020202020204" pitchFamily="34" charset="0"/>
              </a:rPr>
              <a:t>Children in reception (aged 4 to 5 years)</a:t>
            </a:r>
          </a:p>
        </p:txBody>
      </p:sp>
      <p:sp>
        <p:nvSpPr>
          <p:cNvPr id="7" name="TextBox 6">
            <a:extLst>
              <a:ext uri="{FF2B5EF4-FFF2-40B4-BE49-F238E27FC236}">
                <a16:creationId xmlns:a16="http://schemas.microsoft.com/office/drawing/2014/main" id="{945655CE-5983-7DC6-3967-46C789088D7F}"/>
              </a:ext>
            </a:extLst>
          </p:cNvPr>
          <p:cNvSpPr txBox="1"/>
          <p:nvPr/>
        </p:nvSpPr>
        <p:spPr>
          <a:xfrm>
            <a:off x="9144000" y="1543050"/>
            <a:ext cx="219456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b="1">
                <a:solidFill>
                  <a:srgbClr val="000000"/>
                </a:solidFill>
                <a:latin typeface="Arial" panose="020B0604020202020204" pitchFamily="34" charset="0"/>
              </a:rPr>
              <a:t> England: 10.5%</a:t>
            </a:r>
          </a:p>
        </p:txBody>
      </p:sp>
      <p:pic>
        <p:nvPicPr>
          <p:cNvPr id="9" name="Picture 8">
            <a:extLst>
              <a:ext uri="{FF2B5EF4-FFF2-40B4-BE49-F238E27FC236}">
                <a16:creationId xmlns:a16="http://schemas.microsoft.com/office/drawing/2014/main" id="{D755D24B-F696-8B63-6614-F6C0125F95B2}"/>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60960" y="1915556"/>
            <a:ext cx="11826240" cy="3918429"/>
          </a:xfrm>
          <a:prstGeom prst="rect">
            <a:avLst/>
          </a:prstGeom>
        </p:spPr>
      </p:pic>
      <p:sp>
        <p:nvSpPr>
          <p:cNvPr id="10" name="TextBox 9">
            <a:hlinkClick r:id="rId3"/>
            <a:extLst>
              <a:ext uri="{FF2B5EF4-FFF2-40B4-BE49-F238E27FC236}">
                <a16:creationId xmlns:a16="http://schemas.microsoft.com/office/drawing/2014/main" id="{2DB15656-A32B-8C77-9B89-3E59FD545240}"/>
              </a:ext>
            </a:extLst>
          </p:cNvPr>
          <p:cNvSpPr txBox="1"/>
          <p:nvPr/>
        </p:nvSpPr>
        <p:spPr>
          <a:xfrm>
            <a:off x="365760" y="5829300"/>
            <a:ext cx="9753600" cy="24622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u="sng">
                <a:solidFill>
                  <a:srgbClr val="00A188"/>
                </a:solidFill>
                <a:latin typeface="Arial" panose="020B0604020202020204" pitchFamily="34" charset="0"/>
              </a:rPr>
              <a:t>Nearest statistical neighbour method developed by NHS England</a:t>
            </a:r>
          </a:p>
        </p:txBody>
      </p:sp>
      <p:sp>
        <p:nvSpPr>
          <p:cNvPr id="11" name="TextBox 10">
            <a:extLst>
              <a:ext uri="{FF2B5EF4-FFF2-40B4-BE49-F238E27FC236}">
                <a16:creationId xmlns:a16="http://schemas.microsoft.com/office/drawing/2014/main" id="{D1375AD6-8EA7-7F68-3425-23140409CC5F}"/>
              </a:ext>
            </a:extLst>
          </p:cNvPr>
          <p:cNvSpPr txBox="1"/>
          <p:nvPr/>
        </p:nvSpPr>
        <p:spPr>
          <a:xfrm>
            <a:off x="365760" y="6000750"/>
            <a:ext cx="9753600" cy="24622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a:solidFill>
                  <a:srgbClr val="000000"/>
                </a:solidFill>
                <a:latin typeface="Arial" panose="020B0604020202020204" pitchFamily="34" charset="0"/>
              </a:rPr>
              <a:t>Local authorities are compared to England value shown as a dashed line on the chart</a:t>
            </a:r>
          </a:p>
        </p:txBody>
      </p:sp>
      <p:sp>
        <p:nvSpPr>
          <p:cNvPr id="12" name="TextBox 11">
            <a:extLst>
              <a:ext uri="{FF2B5EF4-FFF2-40B4-BE49-F238E27FC236}">
                <a16:creationId xmlns:a16="http://schemas.microsoft.com/office/drawing/2014/main" id="{A7248A6F-827B-ECDC-3999-44B70E598BBE}"/>
              </a:ext>
            </a:extLst>
          </p:cNvPr>
          <p:cNvSpPr txBox="1"/>
          <p:nvPr/>
        </p:nvSpPr>
        <p:spPr>
          <a:xfrm>
            <a:off x="4511040" y="6000750"/>
            <a:ext cx="7315200" cy="24622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000">
                <a:solidFill>
                  <a:srgbClr val="000000"/>
                </a:solidFill>
                <a:latin typeface="Arial" panose="020B0604020202020204" pitchFamily="34" charset="0"/>
              </a:rPr>
              <a:t>95% confidence intervals are shown</a:t>
            </a:r>
          </a:p>
        </p:txBody>
      </p:sp>
      <p:sp>
        <p:nvSpPr>
          <p:cNvPr id="13" name="TextBox 12">
            <a:extLst>
              <a:ext uri="{FF2B5EF4-FFF2-40B4-BE49-F238E27FC236}">
                <a16:creationId xmlns:a16="http://schemas.microsoft.com/office/drawing/2014/main" id="{A980A8A6-39AD-AF76-669F-60FBFEB9C12F}"/>
              </a:ext>
            </a:extLst>
          </p:cNvPr>
          <p:cNvSpPr txBox="1"/>
          <p:nvPr/>
        </p:nvSpPr>
        <p:spPr>
          <a:xfrm>
            <a:off x="4445000" y="6413500"/>
            <a:ext cx="749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600">
                <a:solidFill>
                  <a:srgbClr val="000000"/>
                </a:solidFill>
                <a:latin typeface="Arial" panose="020B0604020202020204" pitchFamily="34" charset="0"/>
              </a:rPr>
              <a:t>           8</a:t>
            </a:r>
          </a:p>
        </p:txBody>
      </p:sp>
    </p:spTree>
    <p:extLst>
      <p:ext uri="{BB962C8B-B14F-4D97-AF65-F5344CB8AC3E}">
        <p14:creationId xmlns:p14="http://schemas.microsoft.com/office/powerpoint/2010/main" val="305781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9D5D6-863C-73A3-412D-1443940C3331}"/>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A5DF6791-9096-316E-B757-71B1ED1F7FE5}"/>
              </a:ext>
            </a:extLst>
          </p:cNvPr>
          <p:cNvSpPr txBox="1"/>
          <p:nvPr/>
        </p:nvSpPr>
        <p:spPr>
          <a:xfrm>
            <a:off x="633984" y="240030"/>
            <a:ext cx="115824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b="1">
                <a:solidFill>
                  <a:srgbClr val="000000"/>
                </a:solidFill>
                <a:latin typeface="Arial" panose="020B0604020202020204" pitchFamily="34" charset="0"/>
              </a:rPr>
              <a:t>Child obesity in Croydon</a:t>
            </a:r>
          </a:p>
        </p:txBody>
      </p:sp>
      <p:sp>
        <p:nvSpPr>
          <p:cNvPr id="4" name="TextBox 3">
            <a:extLst>
              <a:ext uri="{FF2B5EF4-FFF2-40B4-BE49-F238E27FC236}">
                <a16:creationId xmlns:a16="http://schemas.microsoft.com/office/drawing/2014/main" id="{C5DFD044-D0B4-4750-A928-D1BD45933284}"/>
              </a:ext>
            </a:extLst>
          </p:cNvPr>
          <p:cNvSpPr txBox="1"/>
          <p:nvPr/>
        </p:nvSpPr>
        <p:spPr>
          <a:xfrm>
            <a:off x="633984" y="788670"/>
            <a:ext cx="8534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a:solidFill>
                  <a:srgbClr val="000000"/>
                </a:solidFill>
                <a:latin typeface="Arial" panose="020B0604020202020204" pitchFamily="34" charset="0"/>
              </a:rPr>
              <a:t>Prevalence of obesity, National Child Measurement Programme 2024 to 2025</a:t>
            </a:r>
          </a:p>
        </p:txBody>
      </p:sp>
      <p:sp>
        <p:nvSpPr>
          <p:cNvPr id="5" name="TextBox 4">
            <a:extLst>
              <a:ext uri="{FF2B5EF4-FFF2-40B4-BE49-F238E27FC236}">
                <a16:creationId xmlns:a16="http://schemas.microsoft.com/office/drawing/2014/main" id="{DE7A69F7-F73F-AA0F-3228-5B5FEA4656D1}"/>
              </a:ext>
            </a:extLst>
          </p:cNvPr>
          <p:cNvSpPr txBox="1"/>
          <p:nvPr/>
        </p:nvSpPr>
        <p:spPr>
          <a:xfrm>
            <a:off x="633984" y="1131570"/>
            <a:ext cx="9144000" cy="3231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500">
                <a:solidFill>
                  <a:srgbClr val="000000"/>
                </a:solidFill>
                <a:latin typeface="Arial" panose="020B0604020202020204" pitchFamily="34" charset="0"/>
              </a:rPr>
              <a:t>Croydon compared to its statistical nearest neighbours (NHS England)</a:t>
            </a:r>
          </a:p>
        </p:txBody>
      </p:sp>
      <p:sp>
        <p:nvSpPr>
          <p:cNvPr id="6" name="TextBox 5">
            <a:extLst>
              <a:ext uri="{FF2B5EF4-FFF2-40B4-BE49-F238E27FC236}">
                <a16:creationId xmlns:a16="http://schemas.microsoft.com/office/drawing/2014/main" id="{A6705F76-21AC-3A94-0090-CC7008D920FE}"/>
              </a:ext>
            </a:extLst>
          </p:cNvPr>
          <p:cNvSpPr txBox="1"/>
          <p:nvPr/>
        </p:nvSpPr>
        <p:spPr>
          <a:xfrm>
            <a:off x="633984" y="1543050"/>
            <a:ext cx="6096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b="1">
                <a:solidFill>
                  <a:srgbClr val="000000"/>
                </a:solidFill>
                <a:latin typeface="Arial" panose="020B0604020202020204" pitchFamily="34" charset="0"/>
              </a:rPr>
              <a:t>Children in year 6 (aged 10 to 11 years)</a:t>
            </a:r>
          </a:p>
        </p:txBody>
      </p:sp>
      <p:sp>
        <p:nvSpPr>
          <p:cNvPr id="7" name="TextBox 6">
            <a:extLst>
              <a:ext uri="{FF2B5EF4-FFF2-40B4-BE49-F238E27FC236}">
                <a16:creationId xmlns:a16="http://schemas.microsoft.com/office/drawing/2014/main" id="{1EDC9D9B-C186-4B4A-D498-1D0063A45DB6}"/>
              </a:ext>
            </a:extLst>
          </p:cNvPr>
          <p:cNvSpPr txBox="1"/>
          <p:nvPr/>
        </p:nvSpPr>
        <p:spPr>
          <a:xfrm>
            <a:off x="9144000" y="1543050"/>
            <a:ext cx="219456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b="1">
                <a:solidFill>
                  <a:srgbClr val="000000"/>
                </a:solidFill>
                <a:latin typeface="Arial" panose="020B0604020202020204" pitchFamily="34" charset="0"/>
              </a:rPr>
              <a:t> England: 22.2%</a:t>
            </a:r>
          </a:p>
        </p:txBody>
      </p:sp>
      <p:pic>
        <p:nvPicPr>
          <p:cNvPr id="9" name="Picture 8">
            <a:extLst>
              <a:ext uri="{FF2B5EF4-FFF2-40B4-BE49-F238E27FC236}">
                <a16:creationId xmlns:a16="http://schemas.microsoft.com/office/drawing/2014/main" id="{36637B92-1C07-2D04-DE2F-15786F3FAB40}"/>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60960" y="1915556"/>
            <a:ext cx="11826240" cy="3918429"/>
          </a:xfrm>
          <a:prstGeom prst="rect">
            <a:avLst/>
          </a:prstGeom>
        </p:spPr>
      </p:pic>
      <p:sp>
        <p:nvSpPr>
          <p:cNvPr id="10" name="TextBox 9">
            <a:hlinkClick r:id="rId3"/>
            <a:extLst>
              <a:ext uri="{FF2B5EF4-FFF2-40B4-BE49-F238E27FC236}">
                <a16:creationId xmlns:a16="http://schemas.microsoft.com/office/drawing/2014/main" id="{5E100308-6D8E-D93F-6749-14C5FDAE7A4E}"/>
              </a:ext>
            </a:extLst>
          </p:cNvPr>
          <p:cNvSpPr txBox="1"/>
          <p:nvPr/>
        </p:nvSpPr>
        <p:spPr>
          <a:xfrm>
            <a:off x="365760" y="5829300"/>
            <a:ext cx="9753600" cy="24622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u="sng">
                <a:solidFill>
                  <a:srgbClr val="00A188"/>
                </a:solidFill>
                <a:latin typeface="Arial" panose="020B0604020202020204" pitchFamily="34" charset="0"/>
              </a:rPr>
              <a:t>Nearest statistical neighbour method developed by NHS England</a:t>
            </a:r>
          </a:p>
        </p:txBody>
      </p:sp>
      <p:sp>
        <p:nvSpPr>
          <p:cNvPr id="11" name="TextBox 10">
            <a:extLst>
              <a:ext uri="{FF2B5EF4-FFF2-40B4-BE49-F238E27FC236}">
                <a16:creationId xmlns:a16="http://schemas.microsoft.com/office/drawing/2014/main" id="{92DEF70D-B84B-9E0C-3CC8-1BBDC5A2FC04}"/>
              </a:ext>
            </a:extLst>
          </p:cNvPr>
          <p:cNvSpPr txBox="1"/>
          <p:nvPr/>
        </p:nvSpPr>
        <p:spPr>
          <a:xfrm>
            <a:off x="365760" y="6000750"/>
            <a:ext cx="6339840" cy="24622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a:solidFill>
                  <a:srgbClr val="000000"/>
                </a:solidFill>
                <a:latin typeface="Arial" panose="020B0604020202020204" pitchFamily="34" charset="0"/>
              </a:rPr>
              <a:t>Local authorities are compared to England value shown as a dashed line on the chart</a:t>
            </a:r>
          </a:p>
        </p:txBody>
      </p:sp>
      <p:sp>
        <p:nvSpPr>
          <p:cNvPr id="12" name="TextBox 11">
            <a:extLst>
              <a:ext uri="{FF2B5EF4-FFF2-40B4-BE49-F238E27FC236}">
                <a16:creationId xmlns:a16="http://schemas.microsoft.com/office/drawing/2014/main" id="{A6F5D277-D785-D24A-CC6F-CF31B5285B10}"/>
              </a:ext>
            </a:extLst>
          </p:cNvPr>
          <p:cNvSpPr txBox="1"/>
          <p:nvPr/>
        </p:nvSpPr>
        <p:spPr>
          <a:xfrm>
            <a:off x="4511040" y="6000750"/>
            <a:ext cx="7315200" cy="24622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000">
                <a:solidFill>
                  <a:srgbClr val="000000"/>
                </a:solidFill>
                <a:latin typeface="Arial" panose="020B0604020202020204" pitchFamily="34" charset="0"/>
              </a:rPr>
              <a:t>95% confidence intervals are shown</a:t>
            </a:r>
          </a:p>
        </p:txBody>
      </p:sp>
      <p:sp>
        <p:nvSpPr>
          <p:cNvPr id="13" name="TextBox 12">
            <a:extLst>
              <a:ext uri="{FF2B5EF4-FFF2-40B4-BE49-F238E27FC236}">
                <a16:creationId xmlns:a16="http://schemas.microsoft.com/office/drawing/2014/main" id="{83ED908C-570E-696F-820F-866A957C175E}"/>
              </a:ext>
            </a:extLst>
          </p:cNvPr>
          <p:cNvSpPr txBox="1"/>
          <p:nvPr/>
        </p:nvSpPr>
        <p:spPr>
          <a:xfrm>
            <a:off x="4445000" y="6413500"/>
            <a:ext cx="749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600">
                <a:solidFill>
                  <a:srgbClr val="000000"/>
                </a:solidFill>
                <a:latin typeface="Arial" panose="020B0604020202020204" pitchFamily="34" charset="0"/>
              </a:rPr>
              <a:t>           9</a:t>
            </a:r>
          </a:p>
        </p:txBody>
      </p:sp>
    </p:spTree>
    <p:extLst>
      <p:ext uri="{BB962C8B-B14F-4D97-AF65-F5344CB8AC3E}">
        <p14:creationId xmlns:p14="http://schemas.microsoft.com/office/powerpoint/2010/main" val="2375742346"/>
      </p:ext>
    </p:extLst>
  </p:cSld>
  <p:clrMapOvr>
    <a:masterClrMapping/>
  </p:clrMapOvr>
</p:sld>
</file>

<file path=ppt/theme/theme1.xml><?xml version="1.0" encoding="utf-8"?>
<a:theme xmlns:a="http://schemas.openxmlformats.org/drawingml/2006/main" name="template">
  <a:themeElements>
    <a:clrScheme name="DHSC">
      <a:dk1>
        <a:sysClr val="windowText" lastClr="000000"/>
      </a:dk1>
      <a:lt1>
        <a:sysClr val="window" lastClr="FFFFFF"/>
      </a:lt1>
      <a:dk2>
        <a:srgbClr val="616265"/>
      </a:dk2>
      <a:lt2>
        <a:srgbClr val="E0E0E1"/>
      </a:lt2>
      <a:accent1>
        <a:srgbClr val="01A188"/>
      </a:accent1>
      <a:accent2>
        <a:srgbClr val="0063BE"/>
      </a:accent2>
      <a:accent3>
        <a:srgbClr val="E57200"/>
      </a:accent3>
      <a:accent4>
        <a:srgbClr val="512698"/>
      </a:accent4>
      <a:accent5>
        <a:srgbClr val="34B6E4"/>
      </a:accent5>
      <a:accent6>
        <a:srgbClr val="CC092F"/>
      </a:accent6>
      <a:hlink>
        <a:srgbClr val="0063BE"/>
      </a:hlink>
      <a:folHlink>
        <a:srgbClr val="51269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id="{D05F593D-6378-425D-845B-FA45EC473D03}" vid="{98E178EB-2C73-4C43-B6AF-48EC4A514543}"/>
    </a:ext>
  </a:extLst>
</a:theme>
</file>

<file path=docProps/app.xml><?xml version="1.0" encoding="utf-8"?>
<Properties xmlns="http://schemas.openxmlformats.org/officeDocument/2006/extended-properties" xmlns:vt="http://schemas.openxmlformats.org/officeDocument/2006/docPropsVTypes">
  <Template>template</Template>
  <TotalTime>0</TotalTime>
  <Words>1963</Words>
  <Application>Microsoft Office PowerPoint</Application>
  <PresentationFormat>Widescreen</PresentationFormat>
  <Paragraphs>130</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Arial bold</vt:lpstr>
      <vt:lpstr>template</vt:lpstr>
      <vt:lpstr>Patterns and trends in child obesity in
Croydon</vt:lpstr>
      <vt:lpstr> </vt:lpstr>
      <vt:lpstr> </vt:lpstr>
      <vt:lpstr> </vt:lpstr>
      <vt:lpstr> </vt:lpstr>
      <vt:lpstr> </vt:lpstr>
      <vt:lpstr> </vt:lpstr>
      <vt:lpstr> </vt:lpstr>
      <vt:lpstr> </vt:lpstr>
      <vt:lpstr> </vt:lpstr>
      <vt:lpstr> </vt:lpstr>
      <vt:lpstr> </vt:lpstr>
      <vt:lpstr> </vt:lpstr>
      <vt:lpstr> </vt:lpstr>
      <vt:lpstr> </vt:lpstr>
      <vt:lpstr> </vt:lpstr>
    </vt:vector>
  </TitlesOfParts>
  <Company>Public Health England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Patterns and trends in child obesity in
Croydon</dc:title>
  <dc:creator>(DHSC) Catherine Bray</dc:creator>
  <cp:lastModifiedBy>(DHSC) Catherine Bray</cp:lastModifiedBy>
  <cp:revision>2</cp:revision>
  <dcterms:created xsi:type="dcterms:W3CDTF">2025-10-14T19:59:30Z</dcterms:created>
  <dcterms:modified xsi:type="dcterms:W3CDTF">2025-10-16T14:00:33Z</dcterms:modified>
</cp:coreProperties>
</file>