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5.xml" ContentType="application/vnd.openxmlformats-officedocument.themeOverride+xml"/>
  <Override PartName="/ppt/notesSlides/notesSlide33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6.xml" ContentType="application/vnd.openxmlformats-officedocument.themeOverride+xml"/>
  <Override PartName="/ppt/notesSlides/notesSlide38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7.xml" ContentType="application/vnd.openxmlformats-officedocument.themeOverr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8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377" r:id="rId2"/>
    <p:sldId id="378" r:id="rId3"/>
    <p:sldId id="379" r:id="rId4"/>
    <p:sldId id="419" r:id="rId5"/>
    <p:sldId id="464" r:id="rId6"/>
    <p:sldId id="465" r:id="rId7"/>
    <p:sldId id="466" r:id="rId8"/>
    <p:sldId id="467" r:id="rId9"/>
    <p:sldId id="407" r:id="rId10"/>
    <p:sldId id="463" r:id="rId11"/>
    <p:sldId id="426" r:id="rId12"/>
    <p:sldId id="427" r:id="rId13"/>
    <p:sldId id="399" r:id="rId14"/>
    <p:sldId id="430" r:id="rId15"/>
    <p:sldId id="431" r:id="rId16"/>
    <p:sldId id="428" r:id="rId17"/>
    <p:sldId id="432" r:id="rId18"/>
    <p:sldId id="433" r:id="rId19"/>
    <p:sldId id="434" r:id="rId20"/>
    <p:sldId id="435" r:id="rId21"/>
    <p:sldId id="437" r:id="rId22"/>
    <p:sldId id="438" r:id="rId23"/>
    <p:sldId id="439" r:id="rId24"/>
    <p:sldId id="440" r:id="rId25"/>
    <p:sldId id="441" r:id="rId26"/>
    <p:sldId id="442" r:id="rId27"/>
    <p:sldId id="443" r:id="rId28"/>
    <p:sldId id="400" r:id="rId29"/>
    <p:sldId id="444" r:id="rId30"/>
    <p:sldId id="446" r:id="rId31"/>
    <p:sldId id="355" r:id="rId32"/>
    <p:sldId id="445" r:id="rId33"/>
    <p:sldId id="447" r:id="rId34"/>
    <p:sldId id="448" r:id="rId35"/>
    <p:sldId id="462" r:id="rId36"/>
    <p:sldId id="449" r:id="rId37"/>
    <p:sldId id="410" r:id="rId38"/>
    <p:sldId id="450" r:id="rId39"/>
    <p:sldId id="451" r:id="rId40"/>
    <p:sldId id="452" r:id="rId41"/>
    <p:sldId id="454" r:id="rId42"/>
    <p:sldId id="411" r:id="rId43"/>
    <p:sldId id="453" r:id="rId44"/>
    <p:sldId id="456" r:id="rId45"/>
    <p:sldId id="457" r:id="rId46"/>
    <p:sldId id="458" r:id="rId47"/>
    <p:sldId id="459" r:id="rId48"/>
    <p:sldId id="468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AB2569-FE52-421E-B421-FDF4BF16B7BD}" v="56" dt="2023-02-08T10:24:24.8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../embeddings/oleObject5.bin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../embeddings/oleObject6.bin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../embeddings/oleObject7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1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4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Croydon Population by Sex</a:t>
            </a:r>
            <a:r>
              <a:rPr lang="en-GB" baseline="0"/>
              <a:t> from Census 2011 to Census 2021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2921759622417948E-2"/>
          <c:y val="0.16429049531459169"/>
          <c:w val="0.91077307013798559"/>
          <c:h val="0.7021869630753986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72188"/>
              </a:solidFill>
              <a:ln>
                <a:solidFill>
                  <a:srgbClr val="97218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D1E-4DF2-8B80-3BC4B8BE126A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D1E-4DF2-8B80-3BC4B8BE126A}"/>
              </c:ext>
            </c:extLst>
          </c:dPt>
          <c:dPt>
            <c:idx val="3"/>
            <c:invertIfNegative val="0"/>
            <c:bubble3D val="0"/>
            <c:spPr>
              <a:solidFill>
                <a:srgbClr val="972188"/>
              </a:solidFill>
              <a:ln>
                <a:solidFill>
                  <a:srgbClr val="97218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D1E-4DF2-8B80-3BC4B8BE126A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D1E-4DF2-8B80-3BC4B8BE126A}"/>
              </c:ext>
            </c:extLst>
          </c:dPt>
          <c:dPt>
            <c:idx val="6"/>
            <c:invertIfNegative val="0"/>
            <c:bubble3D val="0"/>
            <c:spPr>
              <a:solidFill>
                <a:srgbClr val="972188"/>
              </a:solidFill>
              <a:ln>
                <a:solidFill>
                  <a:srgbClr val="97218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D1E-4DF2-8B80-3BC4B8BE126A}"/>
              </c:ext>
            </c:extLst>
          </c:dPt>
          <c:dPt>
            <c:idx val="8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D1E-4DF2-8B80-3BC4B8BE126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W01_EF!$A$60:$I$61</c:f>
              <c:multiLvlStrCache>
                <c:ptCount val="9"/>
                <c:lvl>
                  <c:pt idx="0">
                    <c:v>Total</c:v>
                  </c:pt>
                  <c:pt idx="1">
                    <c:v>Male</c:v>
                  </c:pt>
                  <c:pt idx="2">
                    <c:v>Female</c:v>
                  </c:pt>
                  <c:pt idx="3">
                    <c:v>Total</c:v>
                  </c:pt>
                  <c:pt idx="4">
                    <c:v>Male</c:v>
                  </c:pt>
                  <c:pt idx="5">
                    <c:v>Female</c:v>
                  </c:pt>
                  <c:pt idx="6">
                    <c:v>Total</c:v>
                  </c:pt>
                  <c:pt idx="7">
                    <c:v>Male</c:v>
                  </c:pt>
                  <c:pt idx="8">
                    <c:v>Female</c:v>
                  </c:pt>
                </c:lvl>
                <c:lvl>
                  <c:pt idx="0">
                    <c:v>2021 Census</c:v>
                  </c:pt>
                  <c:pt idx="3">
                    <c:v>2011 Census</c:v>
                  </c:pt>
                  <c:pt idx="6">
                    <c:v>2021 change from 2011</c:v>
                  </c:pt>
                </c:lvl>
              </c:multiLvlStrCache>
            </c:multiLvlStrRef>
          </c:cat>
          <c:val>
            <c:numRef>
              <c:f>W01_EF!$A$62:$I$62</c:f>
              <c:numCache>
                <c:formatCode>#,##0</c:formatCode>
                <c:ptCount val="9"/>
                <c:pt idx="0">
                  <c:v>390800</c:v>
                </c:pt>
                <c:pt idx="1">
                  <c:v>187800</c:v>
                </c:pt>
                <c:pt idx="2">
                  <c:v>203000</c:v>
                </c:pt>
                <c:pt idx="3">
                  <c:v>363400</c:v>
                </c:pt>
                <c:pt idx="4">
                  <c:v>176200</c:v>
                </c:pt>
                <c:pt idx="5">
                  <c:v>187200</c:v>
                </c:pt>
                <c:pt idx="6">
                  <c:v>27400</c:v>
                </c:pt>
                <c:pt idx="7">
                  <c:v>11600</c:v>
                </c:pt>
                <c:pt idx="8">
                  <c:v>15800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D1E-4DF2-8B80-3BC4B8BE126A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W01_EF!$A$60:$I$61</c:f>
              <c:multiLvlStrCache>
                <c:ptCount val="9"/>
                <c:lvl>
                  <c:pt idx="0">
                    <c:v>Total</c:v>
                  </c:pt>
                  <c:pt idx="1">
                    <c:v>Male</c:v>
                  </c:pt>
                  <c:pt idx="2">
                    <c:v>Female</c:v>
                  </c:pt>
                  <c:pt idx="3">
                    <c:v>Total</c:v>
                  </c:pt>
                  <c:pt idx="4">
                    <c:v>Male</c:v>
                  </c:pt>
                  <c:pt idx="5">
                    <c:v>Female</c:v>
                  </c:pt>
                  <c:pt idx="6">
                    <c:v>Total</c:v>
                  </c:pt>
                  <c:pt idx="7">
                    <c:v>Male</c:v>
                  </c:pt>
                  <c:pt idx="8">
                    <c:v>Female</c:v>
                  </c:pt>
                </c:lvl>
                <c:lvl>
                  <c:pt idx="0">
                    <c:v>2021 Census</c:v>
                  </c:pt>
                  <c:pt idx="3">
                    <c:v>2011 Census</c:v>
                  </c:pt>
                  <c:pt idx="6">
                    <c:v>2021 change from 2011</c:v>
                  </c:pt>
                </c:lvl>
              </c:multiLvlStrCache>
            </c:multiLvlStrRef>
          </c:cat>
          <c:val>
            <c:numRef>
              <c:f>W01_EF!$A$63:$I$63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D-BD1E-4DF2-8B80-3BC4B8BE12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16050616"/>
        <c:axId val="1016051272"/>
      </c:barChart>
      <c:catAx>
        <c:axId val="1016050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6051272"/>
        <c:crosses val="autoZero"/>
        <c:auto val="1"/>
        <c:lblAlgn val="ctr"/>
        <c:lblOffset val="100"/>
        <c:noMultiLvlLbl val="0"/>
      </c:catAx>
      <c:valAx>
        <c:axId val="1016051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6050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4673884514435711E-2"/>
          <c:y val="9.3009259259259264E-2"/>
          <c:w val="0.46120800524934374"/>
          <c:h val="0.7686800087489061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E35-4127-9C42-73C8E7D23D4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E35-4127-9C42-73C8E7D23D4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E35-4127-9C42-73C8E7D23D4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E35-4127-9C42-73C8E7D23D4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E35-4127-9C42-73C8E7D23D4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Data!$A$64:$A$68</c:f>
              <c:strCache>
                <c:ptCount val="5"/>
                <c:pt idx="0">
                  <c:v>Owned</c:v>
                </c:pt>
                <c:pt idx="1">
                  <c:v>Shared ownership</c:v>
                </c:pt>
                <c:pt idx="2">
                  <c:v>Social rented</c:v>
                </c:pt>
                <c:pt idx="3">
                  <c:v>Private rented</c:v>
                </c:pt>
                <c:pt idx="4">
                  <c:v>Lives rent free</c:v>
                </c:pt>
              </c:strCache>
            </c:strRef>
          </c:cat>
          <c:val>
            <c:numRef>
              <c:f>Data!$B$64:$B$68</c:f>
              <c:numCache>
                <c:formatCode>0.0%</c:formatCode>
                <c:ptCount val="5"/>
                <c:pt idx="0">
                  <c:v>0.54703978554382293</c:v>
                </c:pt>
                <c:pt idx="1">
                  <c:v>1.4273104710843768E-2</c:v>
                </c:pt>
                <c:pt idx="2">
                  <c:v>0.1789597567753114</c:v>
                </c:pt>
                <c:pt idx="3">
                  <c:v>0.2578770146130962</c:v>
                </c:pt>
                <c:pt idx="4">
                  <c:v>1.8503383569256923E-3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E35-4127-9C42-73C8E7D23D42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EE35-4127-9C42-73C8E7D23D4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EE35-4127-9C42-73C8E7D23D4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EE35-4127-9C42-73C8E7D23D4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EE35-4127-9C42-73C8E7D23D4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EE35-4127-9C42-73C8E7D23D42}"/>
              </c:ext>
            </c:extLst>
          </c:dPt>
          <c:cat>
            <c:strRef>
              <c:f>Data!$A$64:$A$68</c:f>
              <c:strCache>
                <c:ptCount val="5"/>
                <c:pt idx="0">
                  <c:v>Owned</c:v>
                </c:pt>
                <c:pt idx="1">
                  <c:v>Shared ownership</c:v>
                </c:pt>
                <c:pt idx="2">
                  <c:v>Social rented</c:v>
                </c:pt>
                <c:pt idx="3">
                  <c:v>Private rented</c:v>
                </c:pt>
                <c:pt idx="4">
                  <c:v>Lives rent free</c:v>
                </c:pt>
              </c:strCache>
            </c:strRef>
          </c:cat>
          <c:val>
            <c:numRef>
              <c:f>Data!$C$64:$C$68</c:f>
              <c:numCache>
                <c:formatCode>0.0%</c:formatCode>
                <c:ptCount val="5"/>
                <c:pt idx="0">
                  <c:v>0.4522769283700494</c:v>
                </c:pt>
                <c:pt idx="1">
                  <c:v>1.5332272745991473E-2</c:v>
                </c:pt>
                <c:pt idx="2">
                  <c:v>0.23101157777019057</c:v>
                </c:pt>
                <c:pt idx="3">
                  <c:v>0.29952285252238026</c:v>
                </c:pt>
                <c:pt idx="4">
                  <c:v>1.8563685913883306E-3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EE35-4127-9C42-73C8E7D23D42}"/>
            </c:ext>
          </c:extLst>
        </c:ser>
        <c:ser>
          <c:idx val="2"/>
          <c:order val="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EE35-4127-9C42-73C8E7D23D4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EE35-4127-9C42-73C8E7D23D4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EE35-4127-9C42-73C8E7D23D4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EE35-4127-9C42-73C8E7D23D4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EE35-4127-9C42-73C8E7D23D42}"/>
              </c:ext>
            </c:extLst>
          </c:dPt>
          <c:cat>
            <c:strRef>
              <c:f>Data!$A$64:$A$68</c:f>
              <c:strCache>
                <c:ptCount val="5"/>
                <c:pt idx="0">
                  <c:v>Owned</c:v>
                </c:pt>
                <c:pt idx="1">
                  <c:v>Shared ownership</c:v>
                </c:pt>
                <c:pt idx="2">
                  <c:v>Social rented</c:v>
                </c:pt>
                <c:pt idx="3">
                  <c:v>Private rented</c:v>
                </c:pt>
                <c:pt idx="4">
                  <c:v>Lives rent free</c:v>
                </c:pt>
              </c:strCache>
            </c:strRef>
          </c:cat>
          <c:val>
            <c:numRef>
              <c:f>Data!$D$64:$D$68</c:f>
              <c:numCache>
                <c:formatCode>0.0%</c:formatCode>
                <c:ptCount val="5"/>
                <c:pt idx="0">
                  <c:v>0.6131171225910812</c:v>
                </c:pt>
                <c:pt idx="1">
                  <c:v>1.0067850496360633E-2</c:v>
                </c:pt>
                <c:pt idx="2">
                  <c:v>0.17091860692602881</c:v>
                </c:pt>
                <c:pt idx="3">
                  <c:v>0.20459428270549454</c:v>
                </c:pt>
                <c:pt idx="4">
                  <c:v>1.3021372810347804E-3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EE35-4127-9C42-73C8E7D23D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9166666666666667"/>
          <c:y val="0.20428186060075823"/>
          <c:w val="0.37222222222222223"/>
          <c:h val="0.707755176436278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019706915518515E-2"/>
          <c:y val="3.8022749770752602E-2"/>
          <c:w val="0.87516661082808944"/>
          <c:h val="0.736663460083724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Data!$B$8</c:f>
              <c:strCache>
                <c:ptCount val="1"/>
                <c:pt idx="0">
                  <c:v>Croydon</c:v>
                </c:pt>
              </c:strCache>
            </c:strRef>
          </c:tx>
          <c:spPr>
            <a:solidFill>
              <a:srgbClr val="7030A0"/>
            </a:solidFill>
            <a:ln>
              <a:solidFill>
                <a:srgbClr val="7030A0"/>
              </a:solidFill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9F3-4220-8AE2-48B4A96F5714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9F3-4220-8AE2-48B4A96F5714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9F3-4220-8AE2-48B4A96F5714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9F3-4220-8AE2-48B4A96F5714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9F3-4220-8AE2-48B4A96F5714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9F3-4220-8AE2-48B4A96F5714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9F3-4220-8AE2-48B4A96F5714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9F3-4220-8AE2-48B4A96F57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Data!$A$10:$A$17</c:f>
              <c:strCache>
                <c:ptCount val="8"/>
                <c:pt idx="0">
                  <c:v>In a purpose-built block of flats or tenement</c:v>
                </c:pt>
                <c:pt idx="1">
                  <c:v>Semi-detached</c:v>
                </c:pt>
                <c:pt idx="2">
                  <c:v>Terraced</c:v>
                </c:pt>
                <c:pt idx="3">
                  <c:v>Detached</c:v>
                </c:pt>
                <c:pt idx="4">
                  <c:v>Part of a converted or shared house, including bedsits</c:v>
                </c:pt>
                <c:pt idx="5">
                  <c:v>In a commercial building, for example, in an office building, hotel or over a shop</c:v>
                </c:pt>
                <c:pt idx="6">
                  <c:v>Part of another converted building, for example, former school, church or warehouse</c:v>
                </c:pt>
                <c:pt idx="7">
                  <c:v>A caravan or other mobile or temporary structure</c:v>
                </c:pt>
              </c:strCache>
            </c:strRef>
          </c:cat>
          <c:val>
            <c:numRef>
              <c:f>Data!$B$10:$B$17</c:f>
              <c:numCache>
                <c:formatCode>#,##0</c:formatCode>
                <c:ptCount val="8"/>
                <c:pt idx="0">
                  <c:v>44285</c:v>
                </c:pt>
                <c:pt idx="1">
                  <c:v>37841</c:v>
                </c:pt>
                <c:pt idx="2">
                  <c:v>35580</c:v>
                </c:pt>
                <c:pt idx="3">
                  <c:v>18714</c:v>
                </c:pt>
                <c:pt idx="4">
                  <c:v>12973</c:v>
                </c:pt>
                <c:pt idx="5">
                  <c:v>2238</c:v>
                </c:pt>
                <c:pt idx="6">
                  <c:v>1178</c:v>
                </c:pt>
                <c:pt idx="7">
                  <c:v>137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9F3-4220-8AE2-48B4A96F57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961473840"/>
        <c:axId val="961476464"/>
      </c:barChart>
      <c:catAx>
        <c:axId val="961473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1476464"/>
        <c:crosses val="autoZero"/>
        <c:auto val="1"/>
        <c:lblAlgn val="ctr"/>
        <c:lblOffset val="100"/>
        <c:noMultiLvlLbl val="0"/>
      </c:catAx>
      <c:valAx>
        <c:axId val="961476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1473840"/>
        <c:crosses val="autoZero"/>
        <c:crossBetween val="between"/>
        <c:majorUnit val="10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2402322393297265E-2"/>
          <c:y val="0.17100155868946135"/>
          <c:w val="0.87688451263427347"/>
          <c:h val="0.742418354730452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'[TS037 General Health_LA.xls]CROYDON'!$C$12</c:f>
              <c:strCache>
                <c:ptCount val="1"/>
                <c:pt idx="0">
                  <c:v>Croydon - General Health</c:v>
                </c:pt>
              </c:strCache>
            </c:strRef>
          </c:tx>
          <c:spPr>
            <a:solidFill>
              <a:srgbClr val="7030A0"/>
            </a:solidFill>
            <a:ln w="19050">
              <a:solidFill>
                <a:srgbClr val="7030A0"/>
              </a:solidFill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'[TS037 General Health_LA.xls]CROYDON'!$B$14:$B$18</c:f>
              <c:strCache>
                <c:ptCount val="5"/>
                <c:pt idx="0">
                  <c:v>Very good health</c:v>
                </c:pt>
                <c:pt idx="1">
                  <c:v>Good health</c:v>
                </c:pt>
                <c:pt idx="2">
                  <c:v>Fair health</c:v>
                </c:pt>
                <c:pt idx="3">
                  <c:v>Bad health</c:v>
                </c:pt>
                <c:pt idx="4">
                  <c:v>Very bad health</c:v>
                </c:pt>
              </c:strCache>
            </c:strRef>
          </c:cat>
          <c:val>
            <c:numRef>
              <c:f>'[TS037 General Health_LA.xls]CROYDON'!$C$14:$C$18</c:f>
              <c:numCache>
                <c:formatCode>0.0%</c:formatCode>
                <c:ptCount val="5"/>
                <c:pt idx="0">
                  <c:v>0.47899999999999998</c:v>
                </c:pt>
                <c:pt idx="1">
                  <c:v>0.34499999999999997</c:v>
                </c:pt>
                <c:pt idx="2">
                  <c:v>0.127</c:v>
                </c:pt>
                <c:pt idx="3">
                  <c:v>3.7999999999999999E-2</c:v>
                </c:pt>
                <c:pt idx="4">
                  <c:v>1.2E-2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B9-4BBC-91E1-C90A8FF994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748796232"/>
        <c:axId val="748797544"/>
      </c:barChart>
      <c:catAx>
        <c:axId val="748796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8797544"/>
        <c:crosses val="autoZero"/>
        <c:auto val="1"/>
        <c:lblAlgn val="ctr"/>
        <c:lblOffset val="100"/>
        <c:noMultiLvlLbl val="0"/>
      </c:catAx>
      <c:valAx>
        <c:axId val="74879754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8796232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099665475926692"/>
          <c:y val="4.1701915359753615E-2"/>
          <c:w val="0.43896151622090479"/>
          <c:h val="9.01966799604594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3461284683161052E-2"/>
          <c:y val="0.16465454663527565"/>
          <c:w val="0.88938489543645749"/>
          <c:h val="0.674551915352960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'[TS037_ASP_General Health_CLE.xlsx]Croydon 2011 vs 2021'!$B$9</c:f>
              <c:strCache>
                <c:ptCount val="1"/>
                <c:pt idx="0">
                  <c:v>Croydon 2011</c:v>
                </c:pt>
              </c:strCache>
            </c:strRef>
          </c:tx>
          <c:spPr>
            <a:solidFill>
              <a:srgbClr val="7030A0"/>
            </a:solidFill>
            <a:ln>
              <a:solidFill>
                <a:srgbClr val="7030A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'[TS037_ASP_General Health_CLE.xlsx]Croydon 2011 vs 2021'!$A$10:$A$14</c:f>
              <c:strCache>
                <c:ptCount val="5"/>
                <c:pt idx="0">
                  <c:v>Very good health</c:v>
                </c:pt>
                <c:pt idx="1">
                  <c:v>Good health</c:v>
                </c:pt>
                <c:pt idx="2">
                  <c:v>Fair health</c:v>
                </c:pt>
                <c:pt idx="3">
                  <c:v>Bad health</c:v>
                </c:pt>
                <c:pt idx="4">
                  <c:v>Very bad health</c:v>
                </c:pt>
              </c:strCache>
            </c:strRef>
          </c:cat>
          <c:val>
            <c:numRef>
              <c:f>'[TS037_ASP_General Health_CLE.xlsx]Croydon 2011 vs 2021'!$B$10:$B$14</c:f>
              <c:numCache>
                <c:formatCode>0.0%</c:formatCode>
                <c:ptCount val="5"/>
                <c:pt idx="0">
                  <c:v>0.48044735784775083</c:v>
                </c:pt>
                <c:pt idx="1">
                  <c:v>0.35399501345706125</c:v>
                </c:pt>
                <c:pt idx="2">
                  <c:v>0.11963575120122848</c:v>
                </c:pt>
                <c:pt idx="3">
                  <c:v>3.5043398334516675E-2</c:v>
                </c:pt>
                <c:pt idx="4">
                  <c:v>1.0878479159442784E-2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9D-499C-8551-68B454A5D547}"/>
            </c:ext>
          </c:extLst>
        </c:ser>
        <c:ser>
          <c:idx val="1"/>
          <c:order val="1"/>
          <c:tx>
            <c:strRef>
              <c:f>'[TS037_ASP_General Health_CLE.xlsx]Croydon 2011 vs 2021'!$C$9</c:f>
              <c:strCache>
                <c:ptCount val="1"/>
                <c:pt idx="0">
                  <c:v>Croydon 2021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'[TS037_ASP_General Health_CLE.xlsx]Croydon 2011 vs 2021'!$A$10:$A$14</c:f>
              <c:strCache>
                <c:ptCount val="5"/>
                <c:pt idx="0">
                  <c:v>Very good health</c:v>
                </c:pt>
                <c:pt idx="1">
                  <c:v>Good health</c:v>
                </c:pt>
                <c:pt idx="2">
                  <c:v>Fair health</c:v>
                </c:pt>
                <c:pt idx="3">
                  <c:v>Bad health</c:v>
                </c:pt>
                <c:pt idx="4">
                  <c:v>Very bad health</c:v>
                </c:pt>
              </c:strCache>
            </c:strRef>
          </c:cat>
          <c:val>
            <c:numRef>
              <c:f>'[TS037_ASP_General Health_CLE.xlsx]Croydon 2011 vs 2021'!$C$10:$C$14</c:f>
              <c:numCache>
                <c:formatCode>0.0%</c:formatCode>
                <c:ptCount val="5"/>
                <c:pt idx="0">
                  <c:v>0.47899999999999998</c:v>
                </c:pt>
                <c:pt idx="1">
                  <c:v>0.34499999999999997</c:v>
                </c:pt>
                <c:pt idx="2">
                  <c:v>0.127</c:v>
                </c:pt>
                <c:pt idx="3">
                  <c:v>3.7999999999999999E-2</c:v>
                </c:pt>
                <c:pt idx="4">
                  <c:v>1.2E-2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9D-499C-8551-68B454A5D5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038496512"/>
        <c:axId val="1038500448"/>
      </c:barChart>
      <c:catAx>
        <c:axId val="1038496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8500448"/>
        <c:crosses val="autoZero"/>
        <c:auto val="1"/>
        <c:lblAlgn val="ctr"/>
        <c:lblOffset val="100"/>
        <c:noMultiLvlLbl val="0"/>
      </c:catAx>
      <c:valAx>
        <c:axId val="103850044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8496512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521047796413535"/>
          <c:y val="6.4353262374866452E-2"/>
          <c:w val="0.72153331908590734"/>
          <c:h val="9.54395393606168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3548478373288826E-2"/>
          <c:y val="0.14411027568922305"/>
          <c:w val="0.87308101357218826"/>
          <c:h val="0.707023957531624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'[TS039_Provision of Unpaid Care_CLE.xlsx]Croydon_2011_2021'!$B$23</c:f>
              <c:strCache>
                <c:ptCount val="1"/>
                <c:pt idx="0">
                  <c:v>Croydon</c:v>
                </c:pt>
              </c:strCache>
            </c:strRef>
          </c:tx>
          <c:spPr>
            <a:solidFill>
              <a:srgbClr val="7030A0"/>
            </a:solidFill>
            <a:ln>
              <a:solidFill>
                <a:srgbClr val="7030A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'[TS039_Provision of Unpaid Care_CLE.xlsx]Croydon_2011_2021'!$A$25:$A$28</c:f>
              <c:strCache>
                <c:ptCount val="4"/>
                <c:pt idx="0">
                  <c:v>Provides no unpaid care</c:v>
                </c:pt>
                <c:pt idx="1">
                  <c:v>Provides 1 to 19 hours or less unpaid care a week</c:v>
                </c:pt>
                <c:pt idx="2">
                  <c:v>Provides 20 to 49 hours unpaid care a week</c:v>
                </c:pt>
                <c:pt idx="3">
                  <c:v>Provides 50 or more hours unpaid care a week</c:v>
                </c:pt>
              </c:strCache>
            </c:strRef>
          </c:cat>
          <c:val>
            <c:numRef>
              <c:f>'[TS039_Provision of Unpaid Care_CLE.xlsx]Croydon_2011_2021'!$B$25:$B$28</c:f>
              <c:numCache>
                <c:formatCode>#,##0</c:formatCode>
                <c:ptCount val="4"/>
                <c:pt idx="0">
                  <c:v>336717</c:v>
                </c:pt>
                <c:pt idx="1">
                  <c:v>14366</c:v>
                </c:pt>
                <c:pt idx="2">
                  <c:v>6630</c:v>
                </c:pt>
                <c:pt idx="3">
                  <c:v>7835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75-45B5-8F89-3D3E6428CE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0400264"/>
        <c:axId val="320406496"/>
      </c:barChart>
      <c:catAx>
        <c:axId val="320400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0406496"/>
        <c:crosses val="autoZero"/>
        <c:auto val="1"/>
        <c:lblAlgn val="ctr"/>
        <c:lblOffset val="100"/>
        <c:noMultiLvlLbl val="0"/>
      </c:catAx>
      <c:valAx>
        <c:axId val="320406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0400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83993729408359"/>
          <c:y val="4.8010281609535653E-2"/>
          <c:w val="0.17972318980573529"/>
          <c:h val="5.5999743453120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9319559242958946E-2"/>
          <c:y val="0.23348799872285853"/>
          <c:w val="0.89035710259787681"/>
          <c:h val="0.6504316269780018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W04_EF!$B$175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(W04_EF!$C$174,W04_EF!$F$174)</c:f>
              <c:strCache>
                <c:ptCount val="2"/>
                <c:pt idx="0">
                  <c:v>2021 estimate</c:v>
                </c:pt>
                <c:pt idx="1">
                  <c:v>2011 estimate</c:v>
                </c:pt>
              </c:strCache>
            </c:strRef>
          </c:cat>
          <c:val>
            <c:numRef>
              <c:f>(W04_EF!$C$175,W04_EF!$F$175)</c:f>
              <c:numCache>
                <c:formatCode>0.0%</c:formatCode>
                <c:ptCount val="2"/>
                <c:pt idx="0">
                  <c:v>0.51944728761514847</c:v>
                </c:pt>
                <c:pt idx="1">
                  <c:v>0.51513483764446888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47-4087-B077-4D80FE68B370}"/>
            </c:ext>
          </c:extLst>
        </c:ser>
        <c:ser>
          <c:idx val="1"/>
          <c:order val="1"/>
          <c:tx>
            <c:strRef>
              <c:f>W04_EF!$B$176</c:f>
              <c:strCache>
                <c:ptCount val="1"/>
                <c:pt idx="0">
                  <c:v>Male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(W04_EF!$C$174,W04_EF!$F$174)</c:f>
              <c:strCache>
                <c:ptCount val="2"/>
                <c:pt idx="0">
                  <c:v>2021 estimate</c:v>
                </c:pt>
                <c:pt idx="1">
                  <c:v>2011 estimate</c:v>
                </c:pt>
              </c:strCache>
            </c:strRef>
          </c:cat>
          <c:val>
            <c:numRef>
              <c:f>(W04_EF!$C$176,W04_EF!$F$176)</c:f>
              <c:numCache>
                <c:formatCode>0.0%</c:formatCode>
                <c:ptCount val="2"/>
                <c:pt idx="0">
                  <c:v>0.48055271238485159</c:v>
                </c:pt>
                <c:pt idx="1">
                  <c:v>0.48486516235553112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47-4087-B077-4D80FE68B3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51562016"/>
        <c:axId val="1051560376"/>
      </c:barChart>
      <c:catAx>
        <c:axId val="1051562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1560376"/>
        <c:crosses val="autoZero"/>
        <c:auto val="1"/>
        <c:lblAlgn val="ctr"/>
        <c:lblOffset val="100"/>
        <c:noMultiLvlLbl val="0"/>
      </c:catAx>
      <c:valAx>
        <c:axId val="1051560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1562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464645114720055"/>
          <c:y val="2.6589823307781268E-2"/>
          <c:w val="0.34750743657042871"/>
          <c:h val="0.106106372120151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040090815975005"/>
          <c:y val="7.7602923565244883E-2"/>
          <c:w val="0.8396798213218305"/>
          <c:h val="0.8045921540531203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'[UR-utla+resident_age_101a SYA_LA (London).xlsx]Table'!$I$86</c:f>
              <c:strCache>
                <c:ptCount val="1"/>
                <c:pt idx="0">
                  <c:v>0-17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'[UR-utla+resident_age_101a SYA_LA (London).xlsx]Table'!$H$87:$H$119</c:f>
              <c:strCache>
                <c:ptCount val="32"/>
                <c:pt idx="0">
                  <c:v>Barking and Dagenham</c:v>
                </c:pt>
                <c:pt idx="1">
                  <c:v>Barnet</c:v>
                </c:pt>
                <c:pt idx="2">
                  <c:v>Bexley</c:v>
                </c:pt>
                <c:pt idx="3">
                  <c:v>Brent</c:v>
                </c:pt>
                <c:pt idx="4">
                  <c:v>Bromley</c:v>
                </c:pt>
                <c:pt idx="5">
                  <c:v>Camden</c:v>
                </c:pt>
                <c:pt idx="6">
                  <c:v>Croydon</c:v>
                </c:pt>
                <c:pt idx="7">
                  <c:v>Ealing</c:v>
                </c:pt>
                <c:pt idx="8">
                  <c:v>Enfield</c:v>
                </c:pt>
                <c:pt idx="9">
                  <c:v>Greenwich</c:v>
                </c:pt>
                <c:pt idx="10">
                  <c:v>Hackney</c:v>
                </c:pt>
                <c:pt idx="11">
                  <c:v>Hammersmith and Fulham</c:v>
                </c:pt>
                <c:pt idx="12">
                  <c:v>Haringey</c:v>
                </c:pt>
                <c:pt idx="13">
                  <c:v>Harrow</c:v>
                </c:pt>
                <c:pt idx="14">
                  <c:v>Havering</c:v>
                </c:pt>
                <c:pt idx="15">
                  <c:v>Hillingdon</c:v>
                </c:pt>
                <c:pt idx="16">
                  <c:v>Hounslow</c:v>
                </c:pt>
                <c:pt idx="17">
                  <c:v>Islington</c:v>
                </c:pt>
                <c:pt idx="18">
                  <c:v>Kensington and Chelsea</c:v>
                </c:pt>
                <c:pt idx="19">
                  <c:v>Kingston upon Thames</c:v>
                </c:pt>
                <c:pt idx="20">
                  <c:v>Lambeth</c:v>
                </c:pt>
                <c:pt idx="21">
                  <c:v>Lewisham</c:v>
                </c:pt>
                <c:pt idx="22">
                  <c:v>Merton</c:v>
                </c:pt>
                <c:pt idx="23">
                  <c:v>Newham</c:v>
                </c:pt>
                <c:pt idx="24">
                  <c:v>Redbridge</c:v>
                </c:pt>
                <c:pt idx="25">
                  <c:v>Richmond upon Thames</c:v>
                </c:pt>
                <c:pt idx="26">
                  <c:v>Southwark</c:v>
                </c:pt>
                <c:pt idx="27">
                  <c:v>Sutton</c:v>
                </c:pt>
                <c:pt idx="28">
                  <c:v>Tower Hamlets</c:v>
                </c:pt>
                <c:pt idx="29">
                  <c:v>Waltham Forest</c:v>
                </c:pt>
                <c:pt idx="30">
                  <c:v>Wandsworth</c:v>
                </c:pt>
                <c:pt idx="31">
                  <c:v>Westminster</c:v>
                </c:pt>
              </c:strCache>
              <c:extLst/>
            </c:strRef>
          </c:cat>
          <c:val>
            <c:numRef>
              <c:f>'[UR-utla+resident_age_101a SYA_LA (London).xlsx]Table'!$I$87:$I$119</c:f>
              <c:numCache>
                <c:formatCode>0.0%</c:formatCode>
                <c:ptCount val="32"/>
                <c:pt idx="0">
                  <c:v>0.29017696001608312</c:v>
                </c:pt>
                <c:pt idx="1">
                  <c:v>0.22959110289207377</c:v>
                </c:pt>
                <c:pt idx="2">
                  <c:v>0.23007388233193898</c:v>
                </c:pt>
                <c:pt idx="3">
                  <c:v>0.21498566879918074</c:v>
                </c:pt>
                <c:pt idx="4">
                  <c:v>0.22012248893144923</c:v>
                </c:pt>
                <c:pt idx="5">
                  <c:v>0.17374151731752119</c:v>
                </c:pt>
                <c:pt idx="6">
                  <c:v>0.23096197257356968</c:v>
                </c:pt>
                <c:pt idx="7">
                  <c:v>0.21915330598547622</c:v>
                </c:pt>
                <c:pt idx="8">
                  <c:v>0.24897419890540812</c:v>
                </c:pt>
                <c:pt idx="9">
                  <c:v>0.22776380562291787</c:v>
                </c:pt>
                <c:pt idx="10">
                  <c:v>0.21478074305030331</c:v>
                </c:pt>
                <c:pt idx="11">
                  <c:v>0.1738415929155224</c:v>
                </c:pt>
                <c:pt idx="12">
                  <c:v>0.20596138271380671</c:v>
                </c:pt>
                <c:pt idx="13">
                  <c:v>0.22345072606363633</c:v>
                </c:pt>
                <c:pt idx="14">
                  <c:v>0.22343993863930367</c:v>
                </c:pt>
                <c:pt idx="15">
                  <c:v>0.23330587481530879</c:v>
                </c:pt>
                <c:pt idx="16">
                  <c:v>0.23016784590240161</c:v>
                </c:pt>
                <c:pt idx="17">
                  <c:v>0.16864816447893918</c:v>
                </c:pt>
                <c:pt idx="18">
                  <c:v>0.16034761745340922</c:v>
                </c:pt>
                <c:pt idx="19">
                  <c:v>0.21729222201066262</c:v>
                </c:pt>
                <c:pt idx="20">
                  <c:v>0.17225226813405445</c:v>
                </c:pt>
                <c:pt idx="21">
                  <c:v>0.21539224232583828</c:v>
                </c:pt>
                <c:pt idx="22">
                  <c:v>0.21909678978381694</c:v>
                </c:pt>
                <c:pt idx="23">
                  <c:v>0.23853190101384747</c:v>
                </c:pt>
                <c:pt idx="24">
                  <c:v>0.24687036678914459</c:v>
                </c:pt>
                <c:pt idx="25">
                  <c:v>0.2253146795850019</c:v>
                </c:pt>
                <c:pt idx="26">
                  <c:v>0.18711420129306561</c:v>
                </c:pt>
                <c:pt idx="27">
                  <c:v>0.23401545506582713</c:v>
                </c:pt>
                <c:pt idx="28">
                  <c:v>0.20686554754546363</c:v>
                </c:pt>
                <c:pt idx="29">
                  <c:v>0.22496579020145172</c:v>
                </c:pt>
                <c:pt idx="30">
                  <c:v>0.18116919995358863</c:v>
                </c:pt>
                <c:pt idx="31">
                  <c:v>0.14990207598903252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2EB2-46A1-A32D-0B17FB2DF100}"/>
            </c:ext>
          </c:extLst>
        </c:ser>
        <c:ser>
          <c:idx val="1"/>
          <c:order val="1"/>
          <c:tx>
            <c:strRef>
              <c:f>'[UR-utla+resident_age_101a SYA_LA (London).xlsx]Table'!$J$86</c:f>
              <c:strCache>
                <c:ptCount val="1"/>
                <c:pt idx="0">
                  <c:v>18-64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'[UR-utla+resident_age_101a SYA_LA (London).xlsx]Table'!$H$87:$H$119</c:f>
              <c:strCache>
                <c:ptCount val="32"/>
                <c:pt idx="0">
                  <c:v>Barking and Dagenham</c:v>
                </c:pt>
                <c:pt idx="1">
                  <c:v>Barnet</c:v>
                </c:pt>
                <c:pt idx="2">
                  <c:v>Bexley</c:v>
                </c:pt>
                <c:pt idx="3">
                  <c:v>Brent</c:v>
                </c:pt>
                <c:pt idx="4">
                  <c:v>Bromley</c:v>
                </c:pt>
                <c:pt idx="5">
                  <c:v>Camden</c:v>
                </c:pt>
                <c:pt idx="6">
                  <c:v>Croydon</c:v>
                </c:pt>
                <c:pt idx="7">
                  <c:v>Ealing</c:v>
                </c:pt>
                <c:pt idx="8">
                  <c:v>Enfield</c:v>
                </c:pt>
                <c:pt idx="9">
                  <c:v>Greenwich</c:v>
                </c:pt>
                <c:pt idx="10">
                  <c:v>Hackney</c:v>
                </c:pt>
                <c:pt idx="11">
                  <c:v>Hammersmith and Fulham</c:v>
                </c:pt>
                <c:pt idx="12">
                  <c:v>Haringey</c:v>
                </c:pt>
                <c:pt idx="13">
                  <c:v>Harrow</c:v>
                </c:pt>
                <c:pt idx="14">
                  <c:v>Havering</c:v>
                </c:pt>
                <c:pt idx="15">
                  <c:v>Hillingdon</c:v>
                </c:pt>
                <c:pt idx="16">
                  <c:v>Hounslow</c:v>
                </c:pt>
                <c:pt idx="17">
                  <c:v>Islington</c:v>
                </c:pt>
                <c:pt idx="18">
                  <c:v>Kensington and Chelsea</c:v>
                </c:pt>
                <c:pt idx="19">
                  <c:v>Kingston upon Thames</c:v>
                </c:pt>
                <c:pt idx="20">
                  <c:v>Lambeth</c:v>
                </c:pt>
                <c:pt idx="21">
                  <c:v>Lewisham</c:v>
                </c:pt>
                <c:pt idx="22">
                  <c:v>Merton</c:v>
                </c:pt>
                <c:pt idx="23">
                  <c:v>Newham</c:v>
                </c:pt>
                <c:pt idx="24">
                  <c:v>Redbridge</c:v>
                </c:pt>
                <c:pt idx="25">
                  <c:v>Richmond upon Thames</c:v>
                </c:pt>
                <c:pt idx="26">
                  <c:v>Southwark</c:v>
                </c:pt>
                <c:pt idx="27">
                  <c:v>Sutton</c:v>
                </c:pt>
                <c:pt idx="28">
                  <c:v>Tower Hamlets</c:v>
                </c:pt>
                <c:pt idx="29">
                  <c:v>Waltham Forest</c:v>
                </c:pt>
                <c:pt idx="30">
                  <c:v>Wandsworth</c:v>
                </c:pt>
                <c:pt idx="31">
                  <c:v>Westminster</c:v>
                </c:pt>
              </c:strCache>
              <c:extLst/>
            </c:strRef>
          </c:cat>
          <c:val>
            <c:numRef>
              <c:f>'[UR-utla+resident_age_101a SYA_LA (London).xlsx]Table'!$J$87:$J$119</c:f>
              <c:numCache>
                <c:formatCode>0.0%</c:formatCode>
                <c:ptCount val="32"/>
                <c:pt idx="0">
                  <c:v>0.62288737703494879</c:v>
                </c:pt>
                <c:pt idx="1">
                  <c:v>0.6263188986489957</c:v>
                </c:pt>
                <c:pt idx="2">
                  <c:v>0.60401747858791832</c:v>
                </c:pt>
                <c:pt idx="3">
                  <c:v>0.66860790187688701</c:v>
                </c:pt>
                <c:pt idx="4">
                  <c:v>0.60338677955931863</c:v>
                </c:pt>
                <c:pt idx="5">
                  <c:v>0.70811958083889326</c:v>
                </c:pt>
                <c:pt idx="6">
                  <c:v>0.63320604630449584</c:v>
                </c:pt>
                <c:pt idx="7">
                  <c:v>0.65972619456202575</c:v>
                </c:pt>
                <c:pt idx="8">
                  <c:v>0.61461092288763763</c:v>
                </c:pt>
                <c:pt idx="9">
                  <c:v>0.6676756599681043</c:v>
                </c:pt>
                <c:pt idx="10">
                  <c:v>0.70611002207232931</c:v>
                </c:pt>
                <c:pt idx="11">
                  <c:v>0.72250642877031679</c:v>
                </c:pt>
                <c:pt idx="12">
                  <c:v>0.68918458638933677</c:v>
                </c:pt>
                <c:pt idx="13">
                  <c:v>0.62271872834538655</c:v>
                </c:pt>
                <c:pt idx="14">
                  <c:v>0.60062123889077568</c:v>
                </c:pt>
                <c:pt idx="15">
                  <c:v>0.63209835379646695</c:v>
                </c:pt>
                <c:pt idx="16">
                  <c:v>0.65203118873208155</c:v>
                </c:pt>
                <c:pt idx="17">
                  <c:v>0.73752810648838574</c:v>
                </c:pt>
                <c:pt idx="18">
                  <c:v>0.69598119629505639</c:v>
                </c:pt>
                <c:pt idx="19">
                  <c:v>0.63797719916222395</c:v>
                </c:pt>
                <c:pt idx="20">
                  <c:v>0.74191750980602023</c:v>
                </c:pt>
                <c:pt idx="21">
                  <c:v>0.68928711645827367</c:v>
                </c:pt>
                <c:pt idx="22">
                  <c:v>0.65510158559027454</c:v>
                </c:pt>
                <c:pt idx="23">
                  <c:v>0.68977521016183385</c:v>
                </c:pt>
                <c:pt idx="24">
                  <c:v>0.63087410558886092</c:v>
                </c:pt>
                <c:pt idx="25">
                  <c:v>0.61364823482419939</c:v>
                </c:pt>
                <c:pt idx="26">
                  <c:v>0.72939237617872776</c:v>
                </c:pt>
                <c:pt idx="27">
                  <c:v>0.61457737073077656</c:v>
                </c:pt>
                <c:pt idx="28">
                  <c:v>0.73683141961244336</c:v>
                </c:pt>
                <c:pt idx="29">
                  <c:v>0.67302974905631241</c:v>
                </c:pt>
                <c:pt idx="30">
                  <c:v>0.72314400346863872</c:v>
                </c:pt>
                <c:pt idx="31">
                  <c:v>0.72876028202115162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2EB2-46A1-A32D-0B17FB2DF100}"/>
            </c:ext>
          </c:extLst>
        </c:ser>
        <c:ser>
          <c:idx val="2"/>
          <c:order val="2"/>
          <c:tx>
            <c:strRef>
              <c:f>'[UR-utla+resident_age_101a SYA_LA (London).xlsx]Table'!$K$86</c:f>
              <c:strCache>
                <c:ptCount val="1"/>
                <c:pt idx="0">
                  <c:v>65+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'[UR-utla+resident_age_101a SYA_LA (London).xlsx]Table'!$H$87:$H$119</c:f>
              <c:strCache>
                <c:ptCount val="32"/>
                <c:pt idx="0">
                  <c:v>Barking and Dagenham</c:v>
                </c:pt>
                <c:pt idx="1">
                  <c:v>Barnet</c:v>
                </c:pt>
                <c:pt idx="2">
                  <c:v>Bexley</c:v>
                </c:pt>
                <c:pt idx="3">
                  <c:v>Brent</c:v>
                </c:pt>
                <c:pt idx="4">
                  <c:v>Bromley</c:v>
                </c:pt>
                <c:pt idx="5">
                  <c:v>Camden</c:v>
                </c:pt>
                <c:pt idx="6">
                  <c:v>Croydon</c:v>
                </c:pt>
                <c:pt idx="7">
                  <c:v>Ealing</c:v>
                </c:pt>
                <c:pt idx="8">
                  <c:v>Enfield</c:v>
                </c:pt>
                <c:pt idx="9">
                  <c:v>Greenwich</c:v>
                </c:pt>
                <c:pt idx="10">
                  <c:v>Hackney</c:v>
                </c:pt>
                <c:pt idx="11">
                  <c:v>Hammersmith and Fulham</c:v>
                </c:pt>
                <c:pt idx="12">
                  <c:v>Haringey</c:v>
                </c:pt>
                <c:pt idx="13">
                  <c:v>Harrow</c:v>
                </c:pt>
                <c:pt idx="14">
                  <c:v>Havering</c:v>
                </c:pt>
                <c:pt idx="15">
                  <c:v>Hillingdon</c:v>
                </c:pt>
                <c:pt idx="16">
                  <c:v>Hounslow</c:v>
                </c:pt>
                <c:pt idx="17">
                  <c:v>Islington</c:v>
                </c:pt>
                <c:pt idx="18">
                  <c:v>Kensington and Chelsea</c:v>
                </c:pt>
                <c:pt idx="19">
                  <c:v>Kingston upon Thames</c:v>
                </c:pt>
                <c:pt idx="20">
                  <c:v>Lambeth</c:v>
                </c:pt>
                <c:pt idx="21">
                  <c:v>Lewisham</c:v>
                </c:pt>
                <c:pt idx="22">
                  <c:v>Merton</c:v>
                </c:pt>
                <c:pt idx="23">
                  <c:v>Newham</c:v>
                </c:pt>
                <c:pt idx="24">
                  <c:v>Redbridge</c:v>
                </c:pt>
                <c:pt idx="25">
                  <c:v>Richmond upon Thames</c:v>
                </c:pt>
                <c:pt idx="26">
                  <c:v>Southwark</c:v>
                </c:pt>
                <c:pt idx="27">
                  <c:v>Sutton</c:v>
                </c:pt>
                <c:pt idx="28">
                  <c:v>Tower Hamlets</c:v>
                </c:pt>
                <c:pt idx="29">
                  <c:v>Waltham Forest</c:v>
                </c:pt>
                <c:pt idx="30">
                  <c:v>Wandsworth</c:v>
                </c:pt>
                <c:pt idx="31">
                  <c:v>Westminster</c:v>
                </c:pt>
              </c:strCache>
              <c:extLst/>
            </c:strRef>
          </c:cat>
          <c:val>
            <c:numRef>
              <c:f>'[UR-utla+resident_age_101a SYA_LA (London).xlsx]Table'!$K$87:$K$119</c:f>
              <c:numCache>
                <c:formatCode>0.0%</c:formatCode>
                <c:ptCount val="32"/>
                <c:pt idx="0">
                  <c:v>8.6935662948968082E-2</c:v>
                </c:pt>
                <c:pt idx="1">
                  <c:v>0.1440899984589305</c:v>
                </c:pt>
                <c:pt idx="2">
                  <c:v>0.16590863908014264</c:v>
                </c:pt>
                <c:pt idx="3">
                  <c:v>0.11640642932393222</c:v>
                </c:pt>
                <c:pt idx="4">
                  <c:v>0.17649073150923211</c:v>
                </c:pt>
                <c:pt idx="5">
                  <c:v>0.11813890184358553</c:v>
                </c:pt>
                <c:pt idx="6">
                  <c:v>0.13583198112193448</c:v>
                </c:pt>
                <c:pt idx="7">
                  <c:v>0.12112049945249807</c:v>
                </c:pt>
                <c:pt idx="8">
                  <c:v>0.13641487820695422</c:v>
                </c:pt>
                <c:pt idx="9">
                  <c:v>0.10456053440897785</c:v>
                </c:pt>
                <c:pt idx="10">
                  <c:v>7.9109234877367374E-2</c:v>
                </c:pt>
                <c:pt idx="11">
                  <c:v>0.10365197831416077</c:v>
                </c:pt>
                <c:pt idx="12">
                  <c:v>0.10485403089685658</c:v>
                </c:pt>
                <c:pt idx="13">
                  <c:v>0.15383054559097714</c:v>
                </c:pt>
                <c:pt idx="14">
                  <c:v>0.17593882246992065</c:v>
                </c:pt>
                <c:pt idx="15">
                  <c:v>0.13459577138822421</c:v>
                </c:pt>
                <c:pt idx="16">
                  <c:v>0.1178009653655168</c:v>
                </c:pt>
                <c:pt idx="17">
                  <c:v>9.3823729032675093E-2</c:v>
                </c:pt>
                <c:pt idx="18">
                  <c:v>0.14367118625153444</c:v>
                </c:pt>
                <c:pt idx="19">
                  <c:v>0.14473057882711349</c:v>
                </c:pt>
                <c:pt idx="20">
                  <c:v>8.5830222059925326E-2</c:v>
                </c:pt>
                <c:pt idx="21">
                  <c:v>9.5320641215888E-2</c:v>
                </c:pt>
                <c:pt idx="22">
                  <c:v>0.12580162462590852</c:v>
                </c:pt>
                <c:pt idx="23">
                  <c:v>7.1692888824318665E-2</c:v>
                </c:pt>
                <c:pt idx="24">
                  <c:v>0.12225552762199446</c:v>
                </c:pt>
                <c:pt idx="25">
                  <c:v>0.16103708559079877</c:v>
                </c:pt>
                <c:pt idx="26">
                  <c:v>8.3493422528206573E-2</c:v>
                </c:pt>
                <c:pt idx="27">
                  <c:v>0.15140717420339631</c:v>
                </c:pt>
                <c:pt idx="28">
                  <c:v>5.6303032842093051E-2</c:v>
                </c:pt>
                <c:pt idx="29">
                  <c:v>0.1020044607422359</c:v>
                </c:pt>
                <c:pt idx="30">
                  <c:v>9.5686796577772626E-2</c:v>
                </c:pt>
                <c:pt idx="31">
                  <c:v>0.12133764198981591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2EB2-46A1-A32D-0B17FB2DF1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322056320"/>
        <c:axId val="322063208"/>
      </c:barChart>
      <c:catAx>
        <c:axId val="3220563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2063208"/>
        <c:crosses val="autoZero"/>
        <c:auto val="1"/>
        <c:lblAlgn val="ctr"/>
        <c:lblOffset val="100"/>
        <c:noMultiLvlLbl val="0"/>
      </c:catAx>
      <c:valAx>
        <c:axId val="322063208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2056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048461907144851"/>
          <c:y val="6.7254800439286305E-4"/>
          <c:w val="0.39880101404341961"/>
          <c:h val="6.2274152971542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659668279118721"/>
          <c:y val="0.1192123122883695"/>
          <c:w val="0.54859179163598759"/>
          <c:h val="0.791899811986943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'[UR-utla+country_of_birth_60a_Detailed_LA (London)_Main.xlsx]Pivot_EF'!$F$112</c:f>
              <c:strCache>
                <c:ptCount val="1"/>
                <c:pt idx="0">
                  <c:v>Nos</c:v>
                </c:pt>
              </c:strCache>
            </c:strRef>
          </c:tx>
          <c:spPr>
            <a:solidFill>
              <a:srgbClr val="7030A0"/>
            </a:solidFill>
            <a:ln>
              <a:solidFill>
                <a:srgbClr val="7030A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'[UR-utla+country_of_birth_60a_Detailed_LA (London)_Main.xlsx]Pivot_EF'!$E$113:$E$122</c:f>
              <c:strCache>
                <c:ptCount val="10"/>
                <c:pt idx="0">
                  <c:v>Other EU countries April 2001 - March 2011</c:v>
                </c:pt>
                <c:pt idx="1">
                  <c:v>All South American countries</c:v>
                </c:pt>
                <c:pt idx="2">
                  <c:v>Nigeria</c:v>
                </c:pt>
                <c:pt idx="3">
                  <c:v>Pakistan</c:v>
                </c:pt>
                <c:pt idx="4">
                  <c:v>Other South and Eastern Africa</c:v>
                </c:pt>
                <c:pt idx="5">
                  <c:v>Ghana</c:v>
                </c:pt>
                <c:pt idx="6">
                  <c:v>Poland</c:v>
                </c:pt>
                <c:pt idx="7">
                  <c:v>Jamaica</c:v>
                </c:pt>
                <c:pt idx="8">
                  <c:v>India</c:v>
                </c:pt>
                <c:pt idx="9">
                  <c:v>England</c:v>
                </c:pt>
              </c:strCache>
            </c:strRef>
          </c:cat>
          <c:val>
            <c:numRef>
              <c:f>'[UR-utla+country_of_birth_60a_Detailed_LA (London)_Main.xlsx]Pivot_EF'!$F$113:$F$122</c:f>
              <c:numCache>
                <c:formatCode>#,##0</c:formatCode>
                <c:ptCount val="10"/>
                <c:pt idx="0">
                  <c:v>5421</c:v>
                </c:pt>
                <c:pt idx="1">
                  <c:v>6118</c:v>
                </c:pt>
                <c:pt idx="2">
                  <c:v>6185</c:v>
                </c:pt>
                <c:pt idx="3">
                  <c:v>6960</c:v>
                </c:pt>
                <c:pt idx="4">
                  <c:v>7054</c:v>
                </c:pt>
                <c:pt idx="5">
                  <c:v>7244</c:v>
                </c:pt>
                <c:pt idx="6">
                  <c:v>7979</c:v>
                </c:pt>
                <c:pt idx="7">
                  <c:v>9397</c:v>
                </c:pt>
                <c:pt idx="8">
                  <c:v>14374</c:v>
                </c:pt>
                <c:pt idx="9">
                  <c:v>249371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59-4746-BBDA-87D6879F6F8C}"/>
            </c:ext>
          </c:extLst>
        </c:ser>
        <c:ser>
          <c:idx val="1"/>
          <c:order val="1"/>
          <c:tx>
            <c:strRef>
              <c:f>'[UR-utla+country_of_birth_60a_Detailed_LA (London)_Main.xlsx]Pivot_EF'!$G$112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'[UR-utla+country_of_birth_60a_Detailed_LA (London)_Main.xlsx]Pivot_EF'!$E$113:$E$122</c:f>
              <c:strCache>
                <c:ptCount val="10"/>
                <c:pt idx="0">
                  <c:v>Other EU countries April 2001 - March 2011</c:v>
                </c:pt>
                <c:pt idx="1">
                  <c:v>All South American countries</c:v>
                </c:pt>
                <c:pt idx="2">
                  <c:v>Nigeria</c:v>
                </c:pt>
                <c:pt idx="3">
                  <c:v>Pakistan</c:v>
                </c:pt>
                <c:pt idx="4">
                  <c:v>Other South and Eastern Africa</c:v>
                </c:pt>
                <c:pt idx="5">
                  <c:v>Ghana</c:v>
                </c:pt>
                <c:pt idx="6">
                  <c:v>Poland</c:v>
                </c:pt>
                <c:pt idx="7">
                  <c:v>Jamaica</c:v>
                </c:pt>
                <c:pt idx="8">
                  <c:v>India</c:v>
                </c:pt>
                <c:pt idx="9">
                  <c:v>England</c:v>
                </c:pt>
              </c:strCache>
            </c:strRef>
          </c:cat>
          <c:val>
            <c:numRef>
              <c:f>'[UR-utla+country_of_birth_60a_Detailed_LA (London)_Main.xlsx]Pivot_EF'!$G$113:$G$122</c:f>
              <c:numCache>
                <c:formatCode>0.0%</c:formatCode>
                <c:ptCount val="10"/>
                <c:pt idx="0">
                  <c:v>1.3874421259268169E-2</c:v>
                </c:pt>
                <c:pt idx="1">
                  <c:v>1.5658311983804216E-2</c:v>
                </c:pt>
                <c:pt idx="2">
                  <c:v>1.5829790719161341E-2</c:v>
                </c:pt>
                <c:pt idx="3">
                  <c:v>1.7813313404262399E-2</c:v>
                </c:pt>
                <c:pt idx="4">
                  <c:v>1.8053895510584332E-2</c:v>
                </c:pt>
                <c:pt idx="5">
                  <c:v>1.8540178491447817E-2</c:v>
                </c:pt>
                <c:pt idx="6">
                  <c:v>2.0421325812156561E-2</c:v>
                </c:pt>
                <c:pt idx="7">
                  <c:v>2.4050532479864044E-2</c:v>
                </c:pt>
                <c:pt idx="8">
                  <c:v>3.6788587194377546E-2</c:v>
                </c:pt>
                <c:pt idx="9">
                  <c:v>0.63823617484688488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59-4746-BBDA-87D6879F6F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964404728"/>
        <c:axId val="964400136"/>
      </c:barChart>
      <c:catAx>
        <c:axId val="9644047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4400136"/>
        <c:crosses val="autoZero"/>
        <c:auto val="1"/>
        <c:lblAlgn val="ctr"/>
        <c:lblOffset val="100"/>
        <c:noMultiLvlLbl val="0"/>
      </c:catAx>
      <c:valAx>
        <c:axId val="9644001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4404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8628899100530397E-2"/>
          <c:y val="0.11092280418545332"/>
          <c:w val="0.90206244949066294"/>
          <c:h val="0.708075010360546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'Marital Status'!$B$33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'Marital Status'!$A$35:$A$39</c:f>
              <c:strCache>
                <c:ptCount val="5"/>
                <c:pt idx="0">
                  <c:v>Single (never married or never registered as a same-sex civil partnership)</c:v>
                </c:pt>
                <c:pt idx="1">
                  <c:v>Married or in a registered civil partnership</c:v>
                </c:pt>
                <c:pt idx="2">
                  <c:v>Separated (but still legally married or still legally in a same-sex civil partnership)</c:v>
                </c:pt>
                <c:pt idx="3">
                  <c:v>Divorced or formerly in a same-sex civil partnership which is now legally dissolved</c:v>
                </c:pt>
                <c:pt idx="4">
                  <c:v>Widowed or surviving partner from a same-sex civil partnership</c:v>
                </c:pt>
              </c:strCache>
            </c:strRef>
          </c:cat>
          <c:val>
            <c:numRef>
              <c:f>'Marital Status'!$B$35:$B$39</c:f>
              <c:numCache>
                <c:formatCode>#,##0</c:formatCode>
                <c:ptCount val="5"/>
                <c:pt idx="0">
                  <c:v>112821</c:v>
                </c:pt>
                <c:pt idx="1">
                  <c:v>122809</c:v>
                </c:pt>
                <c:pt idx="2">
                  <c:v>9822</c:v>
                </c:pt>
                <c:pt idx="3">
                  <c:v>23202</c:v>
                </c:pt>
                <c:pt idx="4">
                  <c:v>15614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33-4F61-9637-853F2911E1D9}"/>
            </c:ext>
          </c:extLst>
        </c:ser>
        <c:ser>
          <c:idx val="1"/>
          <c:order val="1"/>
          <c:tx>
            <c:strRef>
              <c:f>'Marital Status'!$C$33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'Marital Status'!$A$35:$A$39</c:f>
              <c:strCache>
                <c:ptCount val="5"/>
                <c:pt idx="0">
                  <c:v>Single (never married or never registered as a same-sex civil partnership)</c:v>
                </c:pt>
                <c:pt idx="1">
                  <c:v>Married or in a registered civil partnership</c:v>
                </c:pt>
                <c:pt idx="2">
                  <c:v>Separated (but still legally married or still legally in a same-sex civil partnership)</c:v>
                </c:pt>
                <c:pt idx="3">
                  <c:v>Divorced or formerly in a same-sex civil partnership which is now legally dissolved</c:v>
                </c:pt>
                <c:pt idx="4">
                  <c:v>Widowed or surviving partner from a same-sex civil partnership</c:v>
                </c:pt>
              </c:strCache>
            </c:strRef>
          </c:cat>
          <c:val>
            <c:numRef>
              <c:f>'Marital Status'!$C$35:$C$39</c:f>
              <c:numCache>
                <c:formatCode>#,##0</c:formatCode>
                <c:ptCount val="5"/>
                <c:pt idx="0">
                  <c:v>103113</c:v>
                </c:pt>
                <c:pt idx="1">
                  <c:v>162910</c:v>
                </c:pt>
                <c:pt idx="2">
                  <c:v>7480</c:v>
                </c:pt>
                <c:pt idx="3">
                  <c:v>20135</c:v>
                </c:pt>
                <c:pt idx="4">
                  <c:v>13477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33-4F61-9637-853F2911E1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289316544"/>
        <c:axId val="1289314576"/>
      </c:barChart>
      <c:catAx>
        <c:axId val="1289316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9314576"/>
        <c:crosses val="autoZero"/>
        <c:auto val="1"/>
        <c:lblAlgn val="ctr"/>
        <c:lblOffset val="100"/>
        <c:noMultiLvlLbl val="0"/>
      </c:catAx>
      <c:valAx>
        <c:axId val="1289314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9316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8396193427728668"/>
          <c:y val="2.4944283280379429E-2"/>
          <c:w val="0.19352609945315707"/>
          <c:h val="6.7014550812727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868253713183812E-2"/>
          <c:y val="8.9938167509836991E-2"/>
          <c:w val="0.90669540031985796"/>
          <c:h val="0.6018872851686119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'[TS068_Schoolchildren and full-time students_Across London.xlsx]Data'!$E$46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70C0"/>
              </a:solidFill>
            </a:ln>
            <a:effectLst/>
          </c:spPr>
          <c:invertIfNegative val="0"/>
          <c:dPt>
            <c:idx val="15"/>
            <c:invertIfNegative val="0"/>
            <c:bubble3D val="0"/>
            <c:spPr>
              <a:solidFill>
                <a:srgbClr val="7030A0"/>
              </a:solidFill>
              <a:ln>
                <a:solidFill>
                  <a:srgbClr val="7030A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9D5-4816-A905-9771016E107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'[TS068_Schoolchildren and full-time students_Across London.xlsx]Data'!$A$47:$A$79</c:f>
              <c:strCache>
                <c:ptCount val="32"/>
                <c:pt idx="0">
                  <c:v>Wandsworth</c:v>
                </c:pt>
                <c:pt idx="1">
                  <c:v>Lambeth</c:v>
                </c:pt>
                <c:pt idx="2">
                  <c:v>Bromley</c:v>
                </c:pt>
                <c:pt idx="3">
                  <c:v>Havering</c:v>
                </c:pt>
                <c:pt idx="4">
                  <c:v>Kensington and Chelsea</c:v>
                </c:pt>
                <c:pt idx="5">
                  <c:v>Islington</c:v>
                </c:pt>
                <c:pt idx="6">
                  <c:v>Merton</c:v>
                </c:pt>
                <c:pt idx="7">
                  <c:v>Hammersmith and Fulham</c:v>
                </c:pt>
                <c:pt idx="8">
                  <c:v>Westminster</c:v>
                </c:pt>
                <c:pt idx="9">
                  <c:v>Haringey</c:v>
                </c:pt>
                <c:pt idx="10">
                  <c:v>Sutton</c:v>
                </c:pt>
                <c:pt idx="11">
                  <c:v>Bexley</c:v>
                </c:pt>
                <c:pt idx="12">
                  <c:v>Richmond upon Thames</c:v>
                </c:pt>
                <c:pt idx="13">
                  <c:v>Lewisham</c:v>
                </c:pt>
                <c:pt idx="14">
                  <c:v>Waltham Forest</c:v>
                </c:pt>
                <c:pt idx="15">
                  <c:v>Croydon</c:v>
                </c:pt>
                <c:pt idx="16">
                  <c:v>Hackney</c:v>
                </c:pt>
                <c:pt idx="17">
                  <c:v>Southwark</c:v>
                </c:pt>
                <c:pt idx="18">
                  <c:v>Harrow</c:v>
                </c:pt>
                <c:pt idx="19">
                  <c:v>Hounslow</c:v>
                </c:pt>
                <c:pt idx="20">
                  <c:v>Greenwich</c:v>
                </c:pt>
                <c:pt idx="21">
                  <c:v>Ealing</c:v>
                </c:pt>
                <c:pt idx="22">
                  <c:v>Barnet</c:v>
                </c:pt>
                <c:pt idx="23">
                  <c:v>Kingston upon Thames</c:v>
                </c:pt>
                <c:pt idx="24">
                  <c:v>Brent</c:v>
                </c:pt>
                <c:pt idx="25">
                  <c:v>Hillingdon</c:v>
                </c:pt>
                <c:pt idx="26">
                  <c:v>Enfield</c:v>
                </c:pt>
                <c:pt idx="27">
                  <c:v>Tower Hamlets</c:v>
                </c:pt>
                <c:pt idx="28">
                  <c:v>Camden</c:v>
                </c:pt>
                <c:pt idx="29">
                  <c:v>Redbridge</c:v>
                </c:pt>
                <c:pt idx="30">
                  <c:v>Newham</c:v>
                </c:pt>
                <c:pt idx="31">
                  <c:v>Barking and Dagenham</c:v>
                </c:pt>
              </c:strCache>
              <c:extLst/>
            </c:strRef>
          </c:cat>
          <c:val>
            <c:numRef>
              <c:f>'[TS068_Schoolchildren and full-time students_Across London.xlsx]Data'!$E$47:$E$79</c:f>
              <c:numCache>
                <c:formatCode>0.0%</c:formatCode>
                <c:ptCount val="32"/>
                <c:pt idx="0">
                  <c:v>0.18191592023367725</c:v>
                </c:pt>
                <c:pt idx="1">
                  <c:v>0.18828727235448378</c:v>
                </c:pt>
                <c:pt idx="2">
                  <c:v>0.19571980676328501</c:v>
                </c:pt>
                <c:pt idx="3">
                  <c:v>0.19890373471357423</c:v>
                </c:pt>
                <c:pt idx="4">
                  <c:v>0.20376228098306171</c:v>
                </c:pt>
                <c:pt idx="5">
                  <c:v>0.20497326880191646</c:v>
                </c:pt>
                <c:pt idx="6">
                  <c:v>0.20505318489499391</c:v>
                </c:pt>
                <c:pt idx="7">
                  <c:v>0.20644294068312635</c:v>
                </c:pt>
                <c:pt idx="8">
                  <c:v>0.21040800269753851</c:v>
                </c:pt>
                <c:pt idx="9">
                  <c:v>0.21141488772833386</c:v>
                </c:pt>
                <c:pt idx="10">
                  <c:v>0.21232149479534451</c:v>
                </c:pt>
                <c:pt idx="11">
                  <c:v>0.21288362908905509</c:v>
                </c:pt>
                <c:pt idx="12">
                  <c:v>0.21366518981843455</c:v>
                </c:pt>
                <c:pt idx="13">
                  <c:v>0.2161882697405357</c:v>
                </c:pt>
                <c:pt idx="14">
                  <c:v>0.21648467281578471</c:v>
                </c:pt>
                <c:pt idx="15">
                  <c:v>0.21742151509514482</c:v>
                </c:pt>
                <c:pt idx="16">
                  <c:v>0.21940982095460698</c:v>
                </c:pt>
                <c:pt idx="17">
                  <c:v>0.22078448201871084</c:v>
                </c:pt>
                <c:pt idx="18">
                  <c:v>0.22207467933182079</c:v>
                </c:pt>
                <c:pt idx="19">
                  <c:v>0.22414431767669285</c:v>
                </c:pt>
                <c:pt idx="20">
                  <c:v>0.22657300187749269</c:v>
                </c:pt>
                <c:pt idx="21">
                  <c:v>0.22663773148148147</c:v>
                </c:pt>
                <c:pt idx="22">
                  <c:v>0.22845103740574638</c:v>
                </c:pt>
                <c:pt idx="23">
                  <c:v>0.23015822944531369</c:v>
                </c:pt>
                <c:pt idx="24">
                  <c:v>0.23166461359529272</c:v>
                </c:pt>
                <c:pt idx="25">
                  <c:v>0.23522522270546939</c:v>
                </c:pt>
                <c:pt idx="26">
                  <c:v>0.2417879990282614</c:v>
                </c:pt>
                <c:pt idx="27">
                  <c:v>0.24473243228394045</c:v>
                </c:pt>
                <c:pt idx="28">
                  <c:v>0.24587214648382841</c:v>
                </c:pt>
                <c:pt idx="29">
                  <c:v>0.2459023198854241</c:v>
                </c:pt>
                <c:pt idx="30">
                  <c:v>0.26234183018521917</c:v>
                </c:pt>
                <c:pt idx="31">
                  <c:v>0.28541740031842555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89D5-4816-A905-9771016E10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071951976"/>
        <c:axId val="107195394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'[TS068_Schoolchildren and full-time students_Across London.xlsx]Data'!$B$46</c15:sqref>
                        </c15:formulaRef>
                      </c:ext>
                    </c:extLst>
                    <c:strCache>
                      <c:ptCount val="1"/>
                      <c:pt idx="0">
                        <c:v>Total: All usual residents aged 5 years and over</c:v>
                      </c:pt>
                    </c:strCache>
                  </c:strRef>
                </c:tx>
                <c:spPr>
                  <a:solidFill>
                    <a:srgbClr val="0070C0"/>
                  </a:solidFill>
                  <a:ln>
                    <a:solidFill>
                      <a:srgbClr val="0070C0"/>
                    </a:solidFill>
                  </a:ln>
                  <a:effectLst/>
                </c:spPr>
                <c:invertIfNegative val="0"/>
                <c:dPt>
                  <c:idx val="14"/>
                  <c:invertIfNegative val="0"/>
                  <c:bubble3D val="0"/>
                  <c:spPr>
                    <a:solidFill>
                      <a:srgbClr val="7030A0"/>
                    </a:solidFill>
                    <a:ln>
                      <a:solidFill>
                        <a:srgbClr val="7030A0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4-89D5-4816-A905-9771016E1074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ellipsis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'[TS068_Schoolchildren and full-time students_Across London.xlsx]Data'!$A$47:$A$79</c15:sqref>
                        </c15:formulaRef>
                      </c:ext>
                    </c:extLst>
                    <c:strCache>
                      <c:ptCount val="32"/>
                      <c:pt idx="0">
                        <c:v>Wandsworth</c:v>
                      </c:pt>
                      <c:pt idx="1">
                        <c:v>Lambeth</c:v>
                      </c:pt>
                      <c:pt idx="2">
                        <c:v>Bromley</c:v>
                      </c:pt>
                      <c:pt idx="3">
                        <c:v>Havering</c:v>
                      </c:pt>
                      <c:pt idx="4">
                        <c:v>Kensington and Chelsea</c:v>
                      </c:pt>
                      <c:pt idx="5">
                        <c:v>Islington</c:v>
                      </c:pt>
                      <c:pt idx="6">
                        <c:v>Merton</c:v>
                      </c:pt>
                      <c:pt idx="7">
                        <c:v>Hammersmith and Fulham</c:v>
                      </c:pt>
                      <c:pt idx="8">
                        <c:v>Westminster</c:v>
                      </c:pt>
                      <c:pt idx="9">
                        <c:v>Haringey</c:v>
                      </c:pt>
                      <c:pt idx="10">
                        <c:v>Sutton</c:v>
                      </c:pt>
                      <c:pt idx="11">
                        <c:v>Bexley</c:v>
                      </c:pt>
                      <c:pt idx="12">
                        <c:v>Richmond upon Thames</c:v>
                      </c:pt>
                      <c:pt idx="13">
                        <c:v>Lewisham</c:v>
                      </c:pt>
                      <c:pt idx="14">
                        <c:v>Waltham Forest</c:v>
                      </c:pt>
                      <c:pt idx="15">
                        <c:v>Croydon</c:v>
                      </c:pt>
                      <c:pt idx="16">
                        <c:v>Hackney</c:v>
                      </c:pt>
                      <c:pt idx="17">
                        <c:v>Southwark</c:v>
                      </c:pt>
                      <c:pt idx="18">
                        <c:v>Harrow</c:v>
                      </c:pt>
                      <c:pt idx="19">
                        <c:v>Hounslow</c:v>
                      </c:pt>
                      <c:pt idx="20">
                        <c:v>Greenwich</c:v>
                      </c:pt>
                      <c:pt idx="21">
                        <c:v>Ealing</c:v>
                      </c:pt>
                      <c:pt idx="22">
                        <c:v>Barnet</c:v>
                      </c:pt>
                      <c:pt idx="23">
                        <c:v>Kingston upon Thames</c:v>
                      </c:pt>
                      <c:pt idx="24">
                        <c:v>Brent</c:v>
                      </c:pt>
                      <c:pt idx="25">
                        <c:v>Hillingdon</c:v>
                      </c:pt>
                      <c:pt idx="26">
                        <c:v>Enfield</c:v>
                      </c:pt>
                      <c:pt idx="27">
                        <c:v>Tower Hamlets</c:v>
                      </c:pt>
                      <c:pt idx="28">
                        <c:v>Camden</c:v>
                      </c:pt>
                      <c:pt idx="29">
                        <c:v>Redbridge</c:v>
                      </c:pt>
                      <c:pt idx="30">
                        <c:v>Newham</c:v>
                      </c:pt>
                      <c:pt idx="31">
                        <c:v>Barking and Dagenham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'[TS068_Schoolchildren and full-time students_Across London.xlsx]Data'!$B$47:$B$79</c15:sqref>
                        </c15:formulaRef>
                      </c:ext>
                    </c:extLst>
                    <c:numCache>
                      <c:formatCode>#,##0</c:formatCode>
                      <c:ptCount val="32"/>
                      <c:pt idx="0">
                        <c:v>308802</c:v>
                      </c:pt>
                      <c:pt idx="1">
                        <c:v>302389</c:v>
                      </c:pt>
                      <c:pt idx="2">
                        <c:v>310500</c:v>
                      </c:pt>
                      <c:pt idx="3">
                        <c:v>245561</c:v>
                      </c:pt>
                      <c:pt idx="4">
                        <c:v>137204</c:v>
                      </c:pt>
                      <c:pt idx="5">
                        <c:v>205378</c:v>
                      </c:pt>
                      <c:pt idx="6">
                        <c:v>201655</c:v>
                      </c:pt>
                      <c:pt idx="7">
                        <c:v>174082</c:v>
                      </c:pt>
                      <c:pt idx="8">
                        <c:v>195734</c:v>
                      </c:pt>
                      <c:pt idx="9">
                        <c:v>249306</c:v>
                      </c:pt>
                      <c:pt idx="10">
                        <c:v>196843</c:v>
                      </c:pt>
                      <c:pt idx="11">
                        <c:v>231441</c:v>
                      </c:pt>
                      <c:pt idx="12">
                        <c:v>184176</c:v>
                      </c:pt>
                      <c:pt idx="13">
                        <c:v>281426</c:v>
                      </c:pt>
                      <c:pt idx="14">
                        <c:v>259441</c:v>
                      </c:pt>
                      <c:pt idx="15">
                        <c:v>365548</c:v>
                      </c:pt>
                      <c:pt idx="16">
                        <c:v>243011</c:v>
                      </c:pt>
                      <c:pt idx="17">
                        <c:v>291275</c:v>
                      </c:pt>
                      <c:pt idx="18">
                        <c:v>245503</c:v>
                      </c:pt>
                      <c:pt idx="19">
                        <c:v>269960</c:v>
                      </c:pt>
                      <c:pt idx="20">
                        <c:v>270041</c:v>
                      </c:pt>
                      <c:pt idx="21">
                        <c:v>345600</c:v>
                      </c:pt>
                      <c:pt idx="22">
                        <c:v>365238</c:v>
                      </c:pt>
                      <c:pt idx="23">
                        <c:v>158504</c:v>
                      </c:pt>
                      <c:pt idx="24">
                        <c:v>319846</c:v>
                      </c:pt>
                      <c:pt idx="25">
                        <c:v>286028</c:v>
                      </c:pt>
                      <c:pt idx="26">
                        <c:v>308725</c:v>
                      </c:pt>
                      <c:pt idx="27">
                        <c:v>291216</c:v>
                      </c:pt>
                      <c:pt idx="28">
                        <c:v>200104</c:v>
                      </c:pt>
                      <c:pt idx="29">
                        <c:v>289066</c:v>
                      </c:pt>
                      <c:pt idx="30">
                        <c:v>327180</c:v>
                      </c:pt>
                      <c:pt idx="31">
                        <c:v>201617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5-89D5-4816-A905-9771016E1074}"/>
                  </c:ext>
                </c:extLst>
              </c15:ser>
            </c15:filteredBarSeries>
          </c:ext>
        </c:extLst>
      </c:barChart>
      <c:catAx>
        <c:axId val="1071951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1953944"/>
        <c:crosses val="autoZero"/>
        <c:auto val="1"/>
        <c:lblAlgn val="ctr"/>
        <c:lblOffset val="100"/>
        <c:noMultiLvlLbl val="0"/>
      </c:catAx>
      <c:valAx>
        <c:axId val="1071953944"/>
        <c:scaling>
          <c:orientation val="minMax"/>
          <c:max val="0.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195197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336349408794547E-2"/>
          <c:y val="4.0642987060827931E-2"/>
          <c:w val="0.87956053465840589"/>
          <c:h val="0.60952681079338766"/>
        </c:manualLayout>
      </c:layout>
      <c:barChart>
        <c:barDir val="col"/>
        <c:grouping val="stacked"/>
        <c:varyColors val="0"/>
        <c:ser>
          <c:idx val="2"/>
          <c:order val="2"/>
          <c:tx>
            <c:strRef>
              <c:f>'Deprivation dimensions (LAs)'!$D$8</c:f>
              <c:strCache>
                <c:ptCount val="1"/>
                <c:pt idx="0">
                  <c:v>Household is deprived in one dimension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'Deprivation dimensions (LAs)'!$A$9:$A$41</c:f>
              <c:strCache>
                <c:ptCount val="33"/>
                <c:pt idx="0">
                  <c:v>Richmond upon Thames</c:v>
                </c:pt>
                <c:pt idx="1">
                  <c:v>City of London</c:v>
                </c:pt>
                <c:pt idx="2">
                  <c:v>Wandsworth</c:v>
                </c:pt>
                <c:pt idx="3">
                  <c:v>Kingston upon Thames</c:v>
                </c:pt>
                <c:pt idx="4">
                  <c:v>Bromley</c:v>
                </c:pt>
                <c:pt idx="5">
                  <c:v>Merton</c:v>
                </c:pt>
                <c:pt idx="6">
                  <c:v>Kensington and Chelsea</c:v>
                </c:pt>
                <c:pt idx="7">
                  <c:v>Hammersmith and Fulham</c:v>
                </c:pt>
                <c:pt idx="8">
                  <c:v>Sutton</c:v>
                </c:pt>
                <c:pt idx="9">
                  <c:v>Westminster</c:v>
                </c:pt>
                <c:pt idx="10">
                  <c:v>Lambeth</c:v>
                </c:pt>
                <c:pt idx="11">
                  <c:v>Barnet</c:v>
                </c:pt>
                <c:pt idx="12">
                  <c:v>Harrow</c:v>
                </c:pt>
                <c:pt idx="13">
                  <c:v>Bexley</c:v>
                </c:pt>
                <c:pt idx="14">
                  <c:v>Southwark</c:v>
                </c:pt>
                <c:pt idx="15">
                  <c:v>Islington</c:v>
                </c:pt>
                <c:pt idx="16">
                  <c:v>Greenwich</c:v>
                </c:pt>
                <c:pt idx="17">
                  <c:v>Croydon</c:v>
                </c:pt>
                <c:pt idx="18">
                  <c:v>Camden</c:v>
                </c:pt>
                <c:pt idx="19">
                  <c:v>Havering</c:v>
                </c:pt>
                <c:pt idx="20">
                  <c:v>Lewisham</c:v>
                </c:pt>
                <c:pt idx="21">
                  <c:v>Tower Hamlets</c:v>
                </c:pt>
                <c:pt idx="22">
                  <c:v>Redbridge</c:v>
                </c:pt>
                <c:pt idx="23">
                  <c:v>Ealing</c:v>
                </c:pt>
                <c:pt idx="24">
                  <c:v>Hillingdon</c:v>
                </c:pt>
                <c:pt idx="25">
                  <c:v>Waltham Forest</c:v>
                </c:pt>
                <c:pt idx="26">
                  <c:v>Hackney</c:v>
                </c:pt>
                <c:pt idx="27">
                  <c:v>Hounslow</c:v>
                </c:pt>
                <c:pt idx="28">
                  <c:v>Haringey</c:v>
                </c:pt>
                <c:pt idx="29">
                  <c:v>Enfield</c:v>
                </c:pt>
                <c:pt idx="30">
                  <c:v>Brent</c:v>
                </c:pt>
                <c:pt idx="31">
                  <c:v>Newham</c:v>
                </c:pt>
                <c:pt idx="32">
                  <c:v>Barking and Dagenham</c:v>
                </c:pt>
              </c:strCache>
            </c:strRef>
          </c:cat>
          <c:val>
            <c:numRef>
              <c:f>'Deprivation dimensions (LAs)'!$D$9:$D$41</c:f>
              <c:numCache>
                <c:formatCode>#,##0.0</c:formatCode>
                <c:ptCount val="33"/>
                <c:pt idx="0">
                  <c:v>28.1</c:v>
                </c:pt>
                <c:pt idx="1">
                  <c:v>31.5</c:v>
                </c:pt>
                <c:pt idx="2">
                  <c:v>27.9</c:v>
                </c:pt>
                <c:pt idx="3">
                  <c:v>30.9</c:v>
                </c:pt>
                <c:pt idx="4">
                  <c:v>31.2</c:v>
                </c:pt>
                <c:pt idx="5">
                  <c:v>31.3</c:v>
                </c:pt>
                <c:pt idx="6">
                  <c:v>30.3</c:v>
                </c:pt>
                <c:pt idx="7">
                  <c:v>31.1</c:v>
                </c:pt>
                <c:pt idx="8">
                  <c:v>33.1</c:v>
                </c:pt>
                <c:pt idx="9">
                  <c:v>30.4</c:v>
                </c:pt>
                <c:pt idx="10">
                  <c:v>31.7</c:v>
                </c:pt>
                <c:pt idx="11">
                  <c:v>33</c:v>
                </c:pt>
                <c:pt idx="12">
                  <c:v>34.5</c:v>
                </c:pt>
                <c:pt idx="13">
                  <c:v>34.200000000000003</c:v>
                </c:pt>
                <c:pt idx="14">
                  <c:v>32</c:v>
                </c:pt>
                <c:pt idx="15">
                  <c:v>30.5</c:v>
                </c:pt>
                <c:pt idx="16">
                  <c:v>32.1</c:v>
                </c:pt>
                <c:pt idx="17">
                  <c:v>33.799999999999997</c:v>
                </c:pt>
                <c:pt idx="18">
                  <c:v>31.9</c:v>
                </c:pt>
                <c:pt idx="19">
                  <c:v>34.5</c:v>
                </c:pt>
                <c:pt idx="20">
                  <c:v>32.5</c:v>
                </c:pt>
                <c:pt idx="21">
                  <c:v>31.8</c:v>
                </c:pt>
                <c:pt idx="22">
                  <c:v>35</c:v>
                </c:pt>
                <c:pt idx="23">
                  <c:v>34.200000000000003</c:v>
                </c:pt>
                <c:pt idx="24">
                  <c:v>35</c:v>
                </c:pt>
                <c:pt idx="25">
                  <c:v>33.799999999999997</c:v>
                </c:pt>
                <c:pt idx="26">
                  <c:v>32.5</c:v>
                </c:pt>
                <c:pt idx="27">
                  <c:v>35.200000000000003</c:v>
                </c:pt>
                <c:pt idx="28">
                  <c:v>33.9</c:v>
                </c:pt>
                <c:pt idx="29">
                  <c:v>35.700000000000003</c:v>
                </c:pt>
                <c:pt idx="30">
                  <c:v>36.5</c:v>
                </c:pt>
                <c:pt idx="31">
                  <c:v>35.799999999999997</c:v>
                </c:pt>
                <c:pt idx="32">
                  <c:v>37.1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CF-4267-95CA-572724C8451D}"/>
            </c:ext>
          </c:extLst>
        </c:ser>
        <c:ser>
          <c:idx val="3"/>
          <c:order val="3"/>
          <c:tx>
            <c:strRef>
              <c:f>'Deprivation dimensions (LAs)'!$E$8</c:f>
              <c:strCache>
                <c:ptCount val="1"/>
                <c:pt idx="0">
                  <c:v>Household is deprived in two dimensions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'Deprivation dimensions (LAs)'!$A$9:$A$41</c:f>
              <c:strCache>
                <c:ptCount val="33"/>
                <c:pt idx="0">
                  <c:v>Richmond upon Thames</c:v>
                </c:pt>
                <c:pt idx="1">
                  <c:v>City of London</c:v>
                </c:pt>
                <c:pt idx="2">
                  <c:v>Wandsworth</c:v>
                </c:pt>
                <c:pt idx="3">
                  <c:v>Kingston upon Thames</c:v>
                </c:pt>
                <c:pt idx="4">
                  <c:v>Bromley</c:v>
                </c:pt>
                <c:pt idx="5">
                  <c:v>Merton</c:v>
                </c:pt>
                <c:pt idx="6">
                  <c:v>Kensington and Chelsea</c:v>
                </c:pt>
                <c:pt idx="7">
                  <c:v>Hammersmith and Fulham</c:v>
                </c:pt>
                <c:pt idx="8">
                  <c:v>Sutton</c:v>
                </c:pt>
                <c:pt idx="9">
                  <c:v>Westminster</c:v>
                </c:pt>
                <c:pt idx="10">
                  <c:v>Lambeth</c:v>
                </c:pt>
                <c:pt idx="11">
                  <c:v>Barnet</c:v>
                </c:pt>
                <c:pt idx="12">
                  <c:v>Harrow</c:v>
                </c:pt>
                <c:pt idx="13">
                  <c:v>Bexley</c:v>
                </c:pt>
                <c:pt idx="14">
                  <c:v>Southwark</c:v>
                </c:pt>
                <c:pt idx="15">
                  <c:v>Islington</c:v>
                </c:pt>
                <c:pt idx="16">
                  <c:v>Greenwich</c:v>
                </c:pt>
                <c:pt idx="17">
                  <c:v>Croydon</c:v>
                </c:pt>
                <c:pt idx="18">
                  <c:v>Camden</c:v>
                </c:pt>
                <c:pt idx="19">
                  <c:v>Havering</c:v>
                </c:pt>
                <c:pt idx="20">
                  <c:v>Lewisham</c:v>
                </c:pt>
                <c:pt idx="21">
                  <c:v>Tower Hamlets</c:v>
                </c:pt>
                <c:pt idx="22">
                  <c:v>Redbridge</c:v>
                </c:pt>
                <c:pt idx="23">
                  <c:v>Ealing</c:v>
                </c:pt>
                <c:pt idx="24">
                  <c:v>Hillingdon</c:v>
                </c:pt>
                <c:pt idx="25">
                  <c:v>Waltham Forest</c:v>
                </c:pt>
                <c:pt idx="26">
                  <c:v>Hackney</c:v>
                </c:pt>
                <c:pt idx="27">
                  <c:v>Hounslow</c:v>
                </c:pt>
                <c:pt idx="28">
                  <c:v>Haringey</c:v>
                </c:pt>
                <c:pt idx="29">
                  <c:v>Enfield</c:v>
                </c:pt>
                <c:pt idx="30">
                  <c:v>Brent</c:v>
                </c:pt>
                <c:pt idx="31">
                  <c:v>Newham</c:v>
                </c:pt>
                <c:pt idx="32">
                  <c:v>Barking and Dagenham</c:v>
                </c:pt>
              </c:strCache>
            </c:strRef>
          </c:cat>
          <c:val>
            <c:numRef>
              <c:f>'Deprivation dimensions (LAs)'!$E$9:$E$41</c:f>
              <c:numCache>
                <c:formatCode>#,##0.0</c:formatCode>
                <c:ptCount val="33"/>
                <c:pt idx="0">
                  <c:v>8.6999999999999993</c:v>
                </c:pt>
                <c:pt idx="1">
                  <c:v>7.1</c:v>
                </c:pt>
                <c:pt idx="2">
                  <c:v>10.5</c:v>
                </c:pt>
                <c:pt idx="3">
                  <c:v>10.7</c:v>
                </c:pt>
                <c:pt idx="4">
                  <c:v>11.3</c:v>
                </c:pt>
                <c:pt idx="5">
                  <c:v>11.8</c:v>
                </c:pt>
                <c:pt idx="6">
                  <c:v>12.1</c:v>
                </c:pt>
                <c:pt idx="7">
                  <c:v>13</c:v>
                </c:pt>
                <c:pt idx="8">
                  <c:v>12.7</c:v>
                </c:pt>
                <c:pt idx="9">
                  <c:v>13.4</c:v>
                </c:pt>
                <c:pt idx="10">
                  <c:v>13.8</c:v>
                </c:pt>
                <c:pt idx="11">
                  <c:v>13.3</c:v>
                </c:pt>
                <c:pt idx="12">
                  <c:v>13.4</c:v>
                </c:pt>
                <c:pt idx="13">
                  <c:v>13.9</c:v>
                </c:pt>
                <c:pt idx="14">
                  <c:v>14.5</c:v>
                </c:pt>
                <c:pt idx="15">
                  <c:v>15.1</c:v>
                </c:pt>
                <c:pt idx="16">
                  <c:v>14.6</c:v>
                </c:pt>
                <c:pt idx="17">
                  <c:v>14.1</c:v>
                </c:pt>
                <c:pt idx="18">
                  <c:v>14.6</c:v>
                </c:pt>
                <c:pt idx="19">
                  <c:v>14.7</c:v>
                </c:pt>
                <c:pt idx="20">
                  <c:v>15.2</c:v>
                </c:pt>
                <c:pt idx="21">
                  <c:v>15.5</c:v>
                </c:pt>
                <c:pt idx="22">
                  <c:v>14.8</c:v>
                </c:pt>
                <c:pt idx="23">
                  <c:v>15.2</c:v>
                </c:pt>
                <c:pt idx="24">
                  <c:v>15.1</c:v>
                </c:pt>
                <c:pt idx="25">
                  <c:v>16.100000000000001</c:v>
                </c:pt>
                <c:pt idx="26">
                  <c:v>16</c:v>
                </c:pt>
                <c:pt idx="27">
                  <c:v>16</c:v>
                </c:pt>
                <c:pt idx="28">
                  <c:v>16.8</c:v>
                </c:pt>
                <c:pt idx="29">
                  <c:v>16.7</c:v>
                </c:pt>
                <c:pt idx="30">
                  <c:v>17.7</c:v>
                </c:pt>
                <c:pt idx="31">
                  <c:v>18.399999999999999</c:v>
                </c:pt>
                <c:pt idx="32">
                  <c:v>19.100000000000001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CF-4267-95CA-572724C8451D}"/>
            </c:ext>
          </c:extLst>
        </c:ser>
        <c:ser>
          <c:idx val="4"/>
          <c:order val="4"/>
          <c:tx>
            <c:strRef>
              <c:f>'Deprivation dimensions (LAs)'!$F$8</c:f>
              <c:strCache>
                <c:ptCount val="1"/>
                <c:pt idx="0">
                  <c:v>Household is deprived in three dimensions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  <a:effectLst/>
          </c:spPr>
          <c:invertIfNegative val="0"/>
          <c:cat>
            <c:strRef>
              <c:f>'Deprivation dimensions (LAs)'!$A$9:$A$41</c:f>
              <c:strCache>
                <c:ptCount val="33"/>
                <c:pt idx="0">
                  <c:v>Richmond upon Thames</c:v>
                </c:pt>
                <c:pt idx="1">
                  <c:v>City of London</c:v>
                </c:pt>
                <c:pt idx="2">
                  <c:v>Wandsworth</c:v>
                </c:pt>
                <c:pt idx="3">
                  <c:v>Kingston upon Thames</c:v>
                </c:pt>
                <c:pt idx="4">
                  <c:v>Bromley</c:v>
                </c:pt>
                <c:pt idx="5">
                  <c:v>Merton</c:v>
                </c:pt>
                <c:pt idx="6">
                  <c:v>Kensington and Chelsea</c:v>
                </c:pt>
                <c:pt idx="7">
                  <c:v>Hammersmith and Fulham</c:v>
                </c:pt>
                <c:pt idx="8">
                  <c:v>Sutton</c:v>
                </c:pt>
                <c:pt idx="9">
                  <c:v>Westminster</c:v>
                </c:pt>
                <c:pt idx="10">
                  <c:v>Lambeth</c:v>
                </c:pt>
                <c:pt idx="11">
                  <c:v>Barnet</c:v>
                </c:pt>
                <c:pt idx="12">
                  <c:v>Harrow</c:v>
                </c:pt>
                <c:pt idx="13">
                  <c:v>Bexley</c:v>
                </c:pt>
                <c:pt idx="14">
                  <c:v>Southwark</c:v>
                </c:pt>
                <c:pt idx="15">
                  <c:v>Islington</c:v>
                </c:pt>
                <c:pt idx="16">
                  <c:v>Greenwich</c:v>
                </c:pt>
                <c:pt idx="17">
                  <c:v>Croydon</c:v>
                </c:pt>
                <c:pt idx="18">
                  <c:v>Camden</c:v>
                </c:pt>
                <c:pt idx="19">
                  <c:v>Havering</c:v>
                </c:pt>
                <c:pt idx="20">
                  <c:v>Lewisham</c:v>
                </c:pt>
                <c:pt idx="21">
                  <c:v>Tower Hamlets</c:v>
                </c:pt>
                <c:pt idx="22">
                  <c:v>Redbridge</c:v>
                </c:pt>
                <c:pt idx="23">
                  <c:v>Ealing</c:v>
                </c:pt>
                <c:pt idx="24">
                  <c:v>Hillingdon</c:v>
                </c:pt>
                <c:pt idx="25">
                  <c:v>Waltham Forest</c:v>
                </c:pt>
                <c:pt idx="26">
                  <c:v>Hackney</c:v>
                </c:pt>
                <c:pt idx="27">
                  <c:v>Hounslow</c:v>
                </c:pt>
                <c:pt idx="28">
                  <c:v>Haringey</c:v>
                </c:pt>
                <c:pt idx="29">
                  <c:v>Enfield</c:v>
                </c:pt>
                <c:pt idx="30">
                  <c:v>Brent</c:v>
                </c:pt>
                <c:pt idx="31">
                  <c:v>Newham</c:v>
                </c:pt>
                <c:pt idx="32">
                  <c:v>Barking and Dagenham</c:v>
                </c:pt>
              </c:strCache>
            </c:strRef>
          </c:cat>
          <c:val>
            <c:numRef>
              <c:f>'Deprivation dimensions (LAs)'!$F$9:$F$41</c:f>
              <c:numCache>
                <c:formatCode>#,##0.0</c:formatCode>
                <c:ptCount val="33"/>
                <c:pt idx="0">
                  <c:v>2.1</c:v>
                </c:pt>
                <c:pt idx="1">
                  <c:v>1.5</c:v>
                </c:pt>
                <c:pt idx="2">
                  <c:v>3</c:v>
                </c:pt>
                <c:pt idx="3">
                  <c:v>2.4</c:v>
                </c:pt>
                <c:pt idx="4">
                  <c:v>2.6</c:v>
                </c:pt>
                <c:pt idx="5">
                  <c:v>2.8</c:v>
                </c:pt>
                <c:pt idx="6">
                  <c:v>4.4000000000000004</c:v>
                </c:pt>
                <c:pt idx="7">
                  <c:v>4.0999999999999996</c:v>
                </c:pt>
                <c:pt idx="8">
                  <c:v>3.1</c:v>
                </c:pt>
                <c:pt idx="9">
                  <c:v>5.3</c:v>
                </c:pt>
                <c:pt idx="10">
                  <c:v>4.0999999999999996</c:v>
                </c:pt>
                <c:pt idx="11">
                  <c:v>3.6</c:v>
                </c:pt>
                <c:pt idx="12">
                  <c:v>3.1</c:v>
                </c:pt>
                <c:pt idx="13">
                  <c:v>3.1</c:v>
                </c:pt>
                <c:pt idx="14">
                  <c:v>4.5999999999999996</c:v>
                </c:pt>
                <c:pt idx="15">
                  <c:v>5.6</c:v>
                </c:pt>
                <c:pt idx="16">
                  <c:v>4.7</c:v>
                </c:pt>
                <c:pt idx="17">
                  <c:v>3.6</c:v>
                </c:pt>
                <c:pt idx="18">
                  <c:v>5.3</c:v>
                </c:pt>
                <c:pt idx="19">
                  <c:v>3.3</c:v>
                </c:pt>
                <c:pt idx="20">
                  <c:v>4.7</c:v>
                </c:pt>
                <c:pt idx="21">
                  <c:v>5.9</c:v>
                </c:pt>
                <c:pt idx="22">
                  <c:v>3.7</c:v>
                </c:pt>
                <c:pt idx="23">
                  <c:v>4.3</c:v>
                </c:pt>
                <c:pt idx="24">
                  <c:v>3.8</c:v>
                </c:pt>
                <c:pt idx="25">
                  <c:v>4.5</c:v>
                </c:pt>
                <c:pt idx="26">
                  <c:v>6</c:v>
                </c:pt>
                <c:pt idx="27">
                  <c:v>4.3</c:v>
                </c:pt>
                <c:pt idx="28">
                  <c:v>5.5</c:v>
                </c:pt>
                <c:pt idx="29">
                  <c:v>5</c:v>
                </c:pt>
                <c:pt idx="30">
                  <c:v>5.3</c:v>
                </c:pt>
                <c:pt idx="31">
                  <c:v>6.1</c:v>
                </c:pt>
                <c:pt idx="32">
                  <c:v>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8CF-4267-95CA-572724C8451D}"/>
            </c:ext>
          </c:extLst>
        </c:ser>
        <c:ser>
          <c:idx val="5"/>
          <c:order val="5"/>
          <c:tx>
            <c:strRef>
              <c:f>'Deprivation dimensions (LAs)'!$G$8</c:f>
              <c:strCache>
                <c:ptCount val="1"/>
                <c:pt idx="0">
                  <c:v>Household is deprived in four dimensions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cat>
            <c:strRef>
              <c:f>'Deprivation dimensions (LAs)'!$A$9:$A$41</c:f>
              <c:strCache>
                <c:ptCount val="33"/>
                <c:pt idx="0">
                  <c:v>Richmond upon Thames</c:v>
                </c:pt>
                <c:pt idx="1">
                  <c:v>City of London</c:v>
                </c:pt>
                <c:pt idx="2">
                  <c:v>Wandsworth</c:v>
                </c:pt>
                <c:pt idx="3">
                  <c:v>Kingston upon Thames</c:v>
                </c:pt>
                <c:pt idx="4">
                  <c:v>Bromley</c:v>
                </c:pt>
                <c:pt idx="5">
                  <c:v>Merton</c:v>
                </c:pt>
                <c:pt idx="6">
                  <c:v>Kensington and Chelsea</c:v>
                </c:pt>
                <c:pt idx="7">
                  <c:v>Hammersmith and Fulham</c:v>
                </c:pt>
                <c:pt idx="8">
                  <c:v>Sutton</c:v>
                </c:pt>
                <c:pt idx="9">
                  <c:v>Westminster</c:v>
                </c:pt>
                <c:pt idx="10">
                  <c:v>Lambeth</c:v>
                </c:pt>
                <c:pt idx="11">
                  <c:v>Barnet</c:v>
                </c:pt>
                <c:pt idx="12">
                  <c:v>Harrow</c:v>
                </c:pt>
                <c:pt idx="13">
                  <c:v>Bexley</c:v>
                </c:pt>
                <c:pt idx="14">
                  <c:v>Southwark</c:v>
                </c:pt>
                <c:pt idx="15">
                  <c:v>Islington</c:v>
                </c:pt>
                <c:pt idx="16">
                  <c:v>Greenwich</c:v>
                </c:pt>
                <c:pt idx="17">
                  <c:v>Croydon</c:v>
                </c:pt>
                <c:pt idx="18">
                  <c:v>Camden</c:v>
                </c:pt>
                <c:pt idx="19">
                  <c:v>Havering</c:v>
                </c:pt>
                <c:pt idx="20">
                  <c:v>Lewisham</c:v>
                </c:pt>
                <c:pt idx="21">
                  <c:v>Tower Hamlets</c:v>
                </c:pt>
                <c:pt idx="22">
                  <c:v>Redbridge</c:v>
                </c:pt>
                <c:pt idx="23">
                  <c:v>Ealing</c:v>
                </c:pt>
                <c:pt idx="24">
                  <c:v>Hillingdon</c:v>
                </c:pt>
                <c:pt idx="25">
                  <c:v>Waltham Forest</c:v>
                </c:pt>
                <c:pt idx="26">
                  <c:v>Hackney</c:v>
                </c:pt>
                <c:pt idx="27">
                  <c:v>Hounslow</c:v>
                </c:pt>
                <c:pt idx="28">
                  <c:v>Haringey</c:v>
                </c:pt>
                <c:pt idx="29">
                  <c:v>Enfield</c:v>
                </c:pt>
                <c:pt idx="30">
                  <c:v>Brent</c:v>
                </c:pt>
                <c:pt idx="31">
                  <c:v>Newham</c:v>
                </c:pt>
                <c:pt idx="32">
                  <c:v>Barking and Dagenham</c:v>
                </c:pt>
              </c:strCache>
            </c:strRef>
          </c:cat>
          <c:val>
            <c:numRef>
              <c:f>'Deprivation dimensions (LAs)'!$G$9:$G$41</c:f>
              <c:numCache>
                <c:formatCode>#,##0.0</c:formatCode>
                <c:ptCount val="33"/>
                <c:pt idx="0">
                  <c:v>0.2</c:v>
                </c:pt>
                <c:pt idx="1">
                  <c:v>0.2</c:v>
                </c:pt>
                <c:pt idx="2">
                  <c:v>0.3</c:v>
                </c:pt>
                <c:pt idx="3">
                  <c:v>0.2</c:v>
                </c:pt>
                <c:pt idx="4">
                  <c:v>0.2</c:v>
                </c:pt>
                <c:pt idx="5">
                  <c:v>0.2</c:v>
                </c:pt>
                <c:pt idx="6">
                  <c:v>0.6</c:v>
                </c:pt>
                <c:pt idx="7">
                  <c:v>0.5</c:v>
                </c:pt>
                <c:pt idx="8">
                  <c:v>0.2</c:v>
                </c:pt>
                <c:pt idx="9">
                  <c:v>0.7</c:v>
                </c:pt>
                <c:pt idx="10">
                  <c:v>0.4</c:v>
                </c:pt>
                <c:pt idx="11">
                  <c:v>0.4</c:v>
                </c:pt>
                <c:pt idx="12">
                  <c:v>0.3</c:v>
                </c:pt>
                <c:pt idx="13">
                  <c:v>0.2</c:v>
                </c:pt>
                <c:pt idx="14">
                  <c:v>0.3</c:v>
                </c:pt>
                <c:pt idx="15">
                  <c:v>0.5</c:v>
                </c:pt>
                <c:pt idx="16">
                  <c:v>0.4</c:v>
                </c:pt>
                <c:pt idx="17">
                  <c:v>0.4</c:v>
                </c:pt>
                <c:pt idx="18">
                  <c:v>0.7</c:v>
                </c:pt>
                <c:pt idx="19">
                  <c:v>0.2</c:v>
                </c:pt>
                <c:pt idx="20">
                  <c:v>0.4</c:v>
                </c:pt>
                <c:pt idx="21">
                  <c:v>0.4</c:v>
                </c:pt>
                <c:pt idx="22">
                  <c:v>0.3</c:v>
                </c:pt>
                <c:pt idx="23">
                  <c:v>0.4</c:v>
                </c:pt>
                <c:pt idx="24">
                  <c:v>0.3</c:v>
                </c:pt>
                <c:pt idx="25">
                  <c:v>0.4</c:v>
                </c:pt>
                <c:pt idx="26">
                  <c:v>0.6</c:v>
                </c:pt>
                <c:pt idx="27">
                  <c:v>0.4</c:v>
                </c:pt>
                <c:pt idx="28">
                  <c:v>0.6</c:v>
                </c:pt>
                <c:pt idx="29">
                  <c:v>0.5</c:v>
                </c:pt>
                <c:pt idx="30">
                  <c:v>0.5</c:v>
                </c:pt>
                <c:pt idx="31">
                  <c:v>0.4</c:v>
                </c:pt>
                <c:pt idx="32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8CF-4267-95CA-572724C845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779640384"/>
        <c:axId val="77964628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'Deprivation dimensions (LAs)'!$B$8</c15:sqref>
                        </c15:formulaRef>
                      </c:ext>
                    </c:extLst>
                    <c:strCache>
                      <c:ptCount val="1"/>
                      <c:pt idx="0">
                        <c:v>Household is not deprived in any dimension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'Deprivation dimensions (LAs)'!$A$9:$A$41</c15:sqref>
                        </c15:formulaRef>
                      </c:ext>
                    </c:extLst>
                    <c:strCache>
                      <c:ptCount val="33"/>
                      <c:pt idx="0">
                        <c:v>Richmond upon Thames</c:v>
                      </c:pt>
                      <c:pt idx="1">
                        <c:v>City of London</c:v>
                      </c:pt>
                      <c:pt idx="2">
                        <c:v>Wandsworth</c:v>
                      </c:pt>
                      <c:pt idx="3">
                        <c:v>Kingston upon Thames</c:v>
                      </c:pt>
                      <c:pt idx="4">
                        <c:v>Bromley</c:v>
                      </c:pt>
                      <c:pt idx="5">
                        <c:v>Merton</c:v>
                      </c:pt>
                      <c:pt idx="6">
                        <c:v>Kensington and Chelsea</c:v>
                      </c:pt>
                      <c:pt idx="7">
                        <c:v>Hammersmith and Fulham</c:v>
                      </c:pt>
                      <c:pt idx="8">
                        <c:v>Sutton</c:v>
                      </c:pt>
                      <c:pt idx="9">
                        <c:v>Westminster</c:v>
                      </c:pt>
                      <c:pt idx="10">
                        <c:v>Lambeth</c:v>
                      </c:pt>
                      <c:pt idx="11">
                        <c:v>Barnet</c:v>
                      </c:pt>
                      <c:pt idx="12">
                        <c:v>Harrow</c:v>
                      </c:pt>
                      <c:pt idx="13">
                        <c:v>Bexley</c:v>
                      </c:pt>
                      <c:pt idx="14">
                        <c:v>Southwark</c:v>
                      </c:pt>
                      <c:pt idx="15">
                        <c:v>Islington</c:v>
                      </c:pt>
                      <c:pt idx="16">
                        <c:v>Greenwich</c:v>
                      </c:pt>
                      <c:pt idx="17">
                        <c:v>Croydon</c:v>
                      </c:pt>
                      <c:pt idx="18">
                        <c:v>Camden</c:v>
                      </c:pt>
                      <c:pt idx="19">
                        <c:v>Havering</c:v>
                      </c:pt>
                      <c:pt idx="20">
                        <c:v>Lewisham</c:v>
                      </c:pt>
                      <c:pt idx="21">
                        <c:v>Tower Hamlets</c:v>
                      </c:pt>
                      <c:pt idx="22">
                        <c:v>Redbridge</c:v>
                      </c:pt>
                      <c:pt idx="23">
                        <c:v>Ealing</c:v>
                      </c:pt>
                      <c:pt idx="24">
                        <c:v>Hillingdon</c:v>
                      </c:pt>
                      <c:pt idx="25">
                        <c:v>Waltham Forest</c:v>
                      </c:pt>
                      <c:pt idx="26">
                        <c:v>Hackney</c:v>
                      </c:pt>
                      <c:pt idx="27">
                        <c:v>Hounslow</c:v>
                      </c:pt>
                      <c:pt idx="28">
                        <c:v>Haringey</c:v>
                      </c:pt>
                      <c:pt idx="29">
                        <c:v>Enfield</c:v>
                      </c:pt>
                      <c:pt idx="30">
                        <c:v>Brent</c:v>
                      </c:pt>
                      <c:pt idx="31">
                        <c:v>Newham</c:v>
                      </c:pt>
                      <c:pt idx="32">
                        <c:v>Barking and Dagenham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'Deprivation dimensions (LAs)'!$B$9:$B$41</c15:sqref>
                        </c15:formulaRef>
                      </c:ext>
                    </c:extLst>
                    <c:numCache>
                      <c:formatCode>#,##0.0</c:formatCode>
                      <c:ptCount val="33"/>
                      <c:pt idx="0">
                        <c:v>61</c:v>
                      </c:pt>
                      <c:pt idx="1">
                        <c:v>59.8</c:v>
                      </c:pt>
                      <c:pt idx="2">
                        <c:v>58.4</c:v>
                      </c:pt>
                      <c:pt idx="3">
                        <c:v>55.8</c:v>
                      </c:pt>
                      <c:pt idx="4">
                        <c:v>54.6</c:v>
                      </c:pt>
                      <c:pt idx="5">
                        <c:v>53.9</c:v>
                      </c:pt>
                      <c:pt idx="6">
                        <c:v>52.6</c:v>
                      </c:pt>
                      <c:pt idx="7">
                        <c:v>51.4</c:v>
                      </c:pt>
                      <c:pt idx="8">
                        <c:v>50.9</c:v>
                      </c:pt>
                      <c:pt idx="9">
                        <c:v>50.1</c:v>
                      </c:pt>
                      <c:pt idx="10">
                        <c:v>50</c:v>
                      </c:pt>
                      <c:pt idx="11">
                        <c:v>49.6</c:v>
                      </c:pt>
                      <c:pt idx="12">
                        <c:v>48.7</c:v>
                      </c:pt>
                      <c:pt idx="13">
                        <c:v>48.5</c:v>
                      </c:pt>
                      <c:pt idx="14">
                        <c:v>48.5</c:v>
                      </c:pt>
                      <c:pt idx="15">
                        <c:v>48.4</c:v>
                      </c:pt>
                      <c:pt idx="16">
                        <c:v>48.2</c:v>
                      </c:pt>
                      <c:pt idx="17">
                        <c:v>48</c:v>
                      </c:pt>
                      <c:pt idx="18">
                        <c:v>47.5</c:v>
                      </c:pt>
                      <c:pt idx="19">
                        <c:v>47.3</c:v>
                      </c:pt>
                      <c:pt idx="20">
                        <c:v>47.2</c:v>
                      </c:pt>
                      <c:pt idx="21">
                        <c:v>46.4</c:v>
                      </c:pt>
                      <c:pt idx="22">
                        <c:v>46.3</c:v>
                      </c:pt>
                      <c:pt idx="23">
                        <c:v>46</c:v>
                      </c:pt>
                      <c:pt idx="24">
                        <c:v>45.9</c:v>
                      </c:pt>
                      <c:pt idx="25">
                        <c:v>45.3</c:v>
                      </c:pt>
                      <c:pt idx="26">
                        <c:v>45</c:v>
                      </c:pt>
                      <c:pt idx="27">
                        <c:v>44.1</c:v>
                      </c:pt>
                      <c:pt idx="28">
                        <c:v>43.3</c:v>
                      </c:pt>
                      <c:pt idx="29">
                        <c:v>42.2</c:v>
                      </c:pt>
                      <c:pt idx="30">
                        <c:v>39.9</c:v>
                      </c:pt>
                      <c:pt idx="31">
                        <c:v>39.299999999999997</c:v>
                      </c:pt>
                      <c:pt idx="32">
                        <c:v>37.6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F8CF-4267-95CA-572724C8451D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'Deprivation dimensions (LAs)'!$C$8</c15:sqref>
                        </c15:formulaRef>
                      </c:ext>
                    </c:extLst>
                    <c:strCache>
                      <c:ptCount val="1"/>
                      <c:pt idx="0">
                        <c:v>Household is deprived in one or more dimensions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'Deprivation dimensions (LAs)'!$A$9:$A$41</c15:sqref>
                        </c15:formulaRef>
                      </c:ext>
                    </c:extLst>
                    <c:strCache>
                      <c:ptCount val="33"/>
                      <c:pt idx="0">
                        <c:v>Richmond upon Thames</c:v>
                      </c:pt>
                      <c:pt idx="1">
                        <c:v>City of London</c:v>
                      </c:pt>
                      <c:pt idx="2">
                        <c:v>Wandsworth</c:v>
                      </c:pt>
                      <c:pt idx="3">
                        <c:v>Kingston upon Thames</c:v>
                      </c:pt>
                      <c:pt idx="4">
                        <c:v>Bromley</c:v>
                      </c:pt>
                      <c:pt idx="5">
                        <c:v>Merton</c:v>
                      </c:pt>
                      <c:pt idx="6">
                        <c:v>Kensington and Chelsea</c:v>
                      </c:pt>
                      <c:pt idx="7">
                        <c:v>Hammersmith and Fulham</c:v>
                      </c:pt>
                      <c:pt idx="8">
                        <c:v>Sutton</c:v>
                      </c:pt>
                      <c:pt idx="9">
                        <c:v>Westminster</c:v>
                      </c:pt>
                      <c:pt idx="10">
                        <c:v>Lambeth</c:v>
                      </c:pt>
                      <c:pt idx="11">
                        <c:v>Barnet</c:v>
                      </c:pt>
                      <c:pt idx="12">
                        <c:v>Harrow</c:v>
                      </c:pt>
                      <c:pt idx="13">
                        <c:v>Bexley</c:v>
                      </c:pt>
                      <c:pt idx="14">
                        <c:v>Southwark</c:v>
                      </c:pt>
                      <c:pt idx="15">
                        <c:v>Islington</c:v>
                      </c:pt>
                      <c:pt idx="16">
                        <c:v>Greenwich</c:v>
                      </c:pt>
                      <c:pt idx="17">
                        <c:v>Croydon</c:v>
                      </c:pt>
                      <c:pt idx="18">
                        <c:v>Camden</c:v>
                      </c:pt>
                      <c:pt idx="19">
                        <c:v>Havering</c:v>
                      </c:pt>
                      <c:pt idx="20">
                        <c:v>Lewisham</c:v>
                      </c:pt>
                      <c:pt idx="21">
                        <c:v>Tower Hamlets</c:v>
                      </c:pt>
                      <c:pt idx="22">
                        <c:v>Redbridge</c:v>
                      </c:pt>
                      <c:pt idx="23">
                        <c:v>Ealing</c:v>
                      </c:pt>
                      <c:pt idx="24">
                        <c:v>Hillingdon</c:v>
                      </c:pt>
                      <c:pt idx="25">
                        <c:v>Waltham Forest</c:v>
                      </c:pt>
                      <c:pt idx="26">
                        <c:v>Hackney</c:v>
                      </c:pt>
                      <c:pt idx="27">
                        <c:v>Hounslow</c:v>
                      </c:pt>
                      <c:pt idx="28">
                        <c:v>Haringey</c:v>
                      </c:pt>
                      <c:pt idx="29">
                        <c:v>Enfield</c:v>
                      </c:pt>
                      <c:pt idx="30">
                        <c:v>Brent</c:v>
                      </c:pt>
                      <c:pt idx="31">
                        <c:v>Newham</c:v>
                      </c:pt>
                      <c:pt idx="32">
                        <c:v>Barking and Dagenham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'Deprivation dimensions (LAs)'!$C$9:$C$41</c15:sqref>
                        </c15:formulaRef>
                      </c:ext>
                    </c:extLst>
                    <c:numCache>
                      <c:formatCode>#,##0.0</c:formatCode>
                      <c:ptCount val="33"/>
                      <c:pt idx="0">
                        <c:v>39.1</c:v>
                      </c:pt>
                      <c:pt idx="1">
                        <c:v>40.300000000000004</c:v>
                      </c:pt>
                      <c:pt idx="2">
                        <c:v>41.699999999999996</c:v>
                      </c:pt>
                      <c:pt idx="3">
                        <c:v>44.199999999999996</c:v>
                      </c:pt>
                      <c:pt idx="4">
                        <c:v>45.300000000000004</c:v>
                      </c:pt>
                      <c:pt idx="5">
                        <c:v>46.1</c:v>
                      </c:pt>
                      <c:pt idx="6">
                        <c:v>47.4</c:v>
                      </c:pt>
                      <c:pt idx="7">
                        <c:v>48.7</c:v>
                      </c:pt>
                      <c:pt idx="8">
                        <c:v>49.1</c:v>
                      </c:pt>
                      <c:pt idx="9">
                        <c:v>49.8</c:v>
                      </c:pt>
                      <c:pt idx="10">
                        <c:v>50</c:v>
                      </c:pt>
                      <c:pt idx="11">
                        <c:v>50.3</c:v>
                      </c:pt>
                      <c:pt idx="12">
                        <c:v>51.3</c:v>
                      </c:pt>
                      <c:pt idx="13">
                        <c:v>51.400000000000006</c:v>
                      </c:pt>
                      <c:pt idx="14">
                        <c:v>51.4</c:v>
                      </c:pt>
                      <c:pt idx="15">
                        <c:v>51.7</c:v>
                      </c:pt>
                      <c:pt idx="16">
                        <c:v>51.800000000000004</c:v>
                      </c:pt>
                      <c:pt idx="17">
                        <c:v>51.9</c:v>
                      </c:pt>
                      <c:pt idx="18">
                        <c:v>52.5</c:v>
                      </c:pt>
                      <c:pt idx="19">
                        <c:v>52.7</c:v>
                      </c:pt>
                      <c:pt idx="20">
                        <c:v>52.800000000000004</c:v>
                      </c:pt>
                      <c:pt idx="21">
                        <c:v>53.599999999999994</c:v>
                      </c:pt>
                      <c:pt idx="22">
                        <c:v>53.8</c:v>
                      </c:pt>
                      <c:pt idx="23">
                        <c:v>54.1</c:v>
                      </c:pt>
                      <c:pt idx="24">
                        <c:v>54.199999999999996</c:v>
                      </c:pt>
                      <c:pt idx="25">
                        <c:v>54.8</c:v>
                      </c:pt>
                      <c:pt idx="26">
                        <c:v>55.1</c:v>
                      </c:pt>
                      <c:pt idx="27">
                        <c:v>55.9</c:v>
                      </c:pt>
                      <c:pt idx="28">
                        <c:v>56.800000000000004</c:v>
                      </c:pt>
                      <c:pt idx="29">
                        <c:v>57.900000000000006</c:v>
                      </c:pt>
                      <c:pt idx="30">
                        <c:v>60</c:v>
                      </c:pt>
                      <c:pt idx="31">
                        <c:v>60.699999999999996</c:v>
                      </c:pt>
                      <c:pt idx="32">
                        <c:v>62.5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F8CF-4267-95CA-572724C8451D}"/>
                  </c:ext>
                </c:extLst>
              </c15:ser>
            </c15:filteredBarSeries>
          </c:ext>
        </c:extLst>
      </c:barChart>
      <c:catAx>
        <c:axId val="779640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9646288"/>
        <c:crosses val="autoZero"/>
        <c:auto val="1"/>
        <c:lblAlgn val="ctr"/>
        <c:lblOffset val="100"/>
        <c:noMultiLvlLbl val="0"/>
      </c:catAx>
      <c:valAx>
        <c:axId val="77964628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9640384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339954043524304"/>
          <c:y val="3.6270548418289817E-3"/>
          <c:w val="0.56196848648959874"/>
          <c:h val="0.233918128654970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rgbClr val="7030A0"/>
              </a:solidFill>
              <a:ln>
                <a:solidFill>
                  <a:srgbClr val="7030A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8C9-42D9-8D0D-50ECF8C8AFB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Data!$B$9:$B$41</c:f>
              <c:strCache>
                <c:ptCount val="33"/>
                <c:pt idx="0">
                  <c:v>Bromley</c:v>
                </c:pt>
                <c:pt idx="1">
                  <c:v>Havering</c:v>
                </c:pt>
                <c:pt idx="2">
                  <c:v>Hillingdon</c:v>
                </c:pt>
                <c:pt idx="3">
                  <c:v>City of London</c:v>
                </c:pt>
                <c:pt idx="4">
                  <c:v>Richmond upon Thames</c:v>
                </c:pt>
                <c:pt idx="5">
                  <c:v>Bexley</c:v>
                </c:pt>
                <c:pt idx="6">
                  <c:v>Enfield</c:v>
                </c:pt>
                <c:pt idx="7">
                  <c:v>Barnet</c:v>
                </c:pt>
                <c:pt idx="8">
                  <c:v>Kingston upon Thames</c:v>
                </c:pt>
                <c:pt idx="9">
                  <c:v>Croydon</c:v>
                </c:pt>
                <c:pt idx="10">
                  <c:v>Sutton</c:v>
                </c:pt>
                <c:pt idx="11">
                  <c:v>Hounslow</c:v>
                </c:pt>
                <c:pt idx="12">
                  <c:v>Harrow</c:v>
                </c:pt>
                <c:pt idx="13">
                  <c:v>Redbridge</c:v>
                </c:pt>
                <c:pt idx="14">
                  <c:v>Merton</c:v>
                </c:pt>
                <c:pt idx="15">
                  <c:v>Barking and Dagenham</c:v>
                </c:pt>
                <c:pt idx="16">
                  <c:v>Greenwich</c:v>
                </c:pt>
                <c:pt idx="17">
                  <c:v>Ealing</c:v>
                </c:pt>
                <c:pt idx="18">
                  <c:v>Waltham Forest</c:v>
                </c:pt>
                <c:pt idx="19">
                  <c:v>Brent</c:v>
                </c:pt>
                <c:pt idx="20">
                  <c:v>Lewisham</c:v>
                </c:pt>
                <c:pt idx="21">
                  <c:v>Haringey</c:v>
                </c:pt>
                <c:pt idx="22">
                  <c:v>Westminster</c:v>
                </c:pt>
                <c:pt idx="23">
                  <c:v>Wandsworth</c:v>
                </c:pt>
                <c:pt idx="24">
                  <c:v>Camden</c:v>
                </c:pt>
                <c:pt idx="25">
                  <c:v>Newham</c:v>
                </c:pt>
                <c:pt idx="26">
                  <c:v>Southwark</c:v>
                </c:pt>
                <c:pt idx="27">
                  <c:v>Hammersmith and Fulham</c:v>
                </c:pt>
                <c:pt idx="28">
                  <c:v>Kensington and Chelsea</c:v>
                </c:pt>
                <c:pt idx="29">
                  <c:v>Lambeth</c:v>
                </c:pt>
                <c:pt idx="30">
                  <c:v>Hackney</c:v>
                </c:pt>
                <c:pt idx="31">
                  <c:v>Islington</c:v>
                </c:pt>
                <c:pt idx="32">
                  <c:v>Tower Hamlets</c:v>
                </c:pt>
              </c:strCache>
              <c:extLst/>
            </c:strRef>
          </c:cat>
          <c:val>
            <c:numRef>
              <c:f>Data!$C$9:$C$41</c:f>
              <c:numCache>
                <c:formatCode>#,##0</c:formatCode>
                <c:ptCount val="33"/>
                <c:pt idx="0">
                  <c:v>2197.6999999999998</c:v>
                </c:pt>
                <c:pt idx="1">
                  <c:v>2332.3000000000002</c:v>
                </c:pt>
                <c:pt idx="2">
                  <c:v>2644</c:v>
                </c:pt>
                <c:pt idx="3">
                  <c:v>2975</c:v>
                </c:pt>
                <c:pt idx="4">
                  <c:v>3401.9</c:v>
                </c:pt>
                <c:pt idx="5">
                  <c:v>4070.7</c:v>
                </c:pt>
                <c:pt idx="6">
                  <c:v>4082.5</c:v>
                </c:pt>
                <c:pt idx="7">
                  <c:v>4488.7</c:v>
                </c:pt>
                <c:pt idx="8">
                  <c:v>4512.1000000000004</c:v>
                </c:pt>
                <c:pt idx="9">
                  <c:v>4516</c:v>
                </c:pt>
                <c:pt idx="10">
                  <c:v>4781</c:v>
                </c:pt>
                <c:pt idx="11">
                  <c:v>5148</c:v>
                </c:pt>
                <c:pt idx="12">
                  <c:v>5175.3999999999996</c:v>
                </c:pt>
                <c:pt idx="13">
                  <c:v>5501.9</c:v>
                </c:pt>
                <c:pt idx="14">
                  <c:v>5721.6</c:v>
                </c:pt>
                <c:pt idx="15">
                  <c:v>6065.8</c:v>
                </c:pt>
                <c:pt idx="16">
                  <c:v>6108.6</c:v>
                </c:pt>
                <c:pt idx="17">
                  <c:v>6611.6</c:v>
                </c:pt>
                <c:pt idx="18">
                  <c:v>7173.3</c:v>
                </c:pt>
                <c:pt idx="19">
                  <c:v>7859.6</c:v>
                </c:pt>
                <c:pt idx="20">
                  <c:v>8551.5</c:v>
                </c:pt>
                <c:pt idx="21">
                  <c:v>8930.2000000000007</c:v>
                </c:pt>
                <c:pt idx="22">
                  <c:v>9514.2000000000007</c:v>
                </c:pt>
                <c:pt idx="23">
                  <c:v>9560</c:v>
                </c:pt>
                <c:pt idx="24">
                  <c:v>9640.9</c:v>
                </c:pt>
                <c:pt idx="25">
                  <c:v>9690.1</c:v>
                </c:pt>
                <c:pt idx="26">
                  <c:v>10659</c:v>
                </c:pt>
                <c:pt idx="27">
                  <c:v>11161.1</c:v>
                </c:pt>
                <c:pt idx="28">
                  <c:v>11816.5</c:v>
                </c:pt>
                <c:pt idx="29">
                  <c:v>11839.1</c:v>
                </c:pt>
                <c:pt idx="30">
                  <c:v>13593.3</c:v>
                </c:pt>
                <c:pt idx="31">
                  <c:v>14574.9</c:v>
                </c:pt>
                <c:pt idx="32">
                  <c:v>15702.9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08C9-42D9-8D0D-50ECF8C8AF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409054472"/>
        <c:axId val="409048568"/>
      </c:barChart>
      <c:catAx>
        <c:axId val="409054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048568"/>
        <c:crosses val="autoZero"/>
        <c:auto val="1"/>
        <c:lblAlgn val="ctr"/>
        <c:lblOffset val="100"/>
        <c:noMultiLvlLbl val="0"/>
      </c:catAx>
      <c:valAx>
        <c:axId val="409048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054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2011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4673884514435711E-2"/>
          <c:y val="7.9120370370370396E-2"/>
          <c:w val="0.46954133858267716"/>
          <c:h val="0.7825688976377952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B04-4CA0-ACF3-F7B1245FAE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B04-4CA0-ACF3-F7B1245FAE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B04-4CA0-ACF3-F7B1245FAE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B04-4CA0-ACF3-F7B1245FAEA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B04-4CA0-ACF3-F7B1245FAE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Data!$G$64:$G$68</c:f>
              <c:strCache>
                <c:ptCount val="5"/>
                <c:pt idx="0">
                  <c:v>Owned</c:v>
                </c:pt>
                <c:pt idx="1">
                  <c:v>Shared ownership</c:v>
                </c:pt>
                <c:pt idx="2">
                  <c:v>Social rented</c:v>
                </c:pt>
                <c:pt idx="3">
                  <c:v>Private rented</c:v>
                </c:pt>
                <c:pt idx="4">
                  <c:v>Lives rent free</c:v>
                </c:pt>
              </c:strCache>
            </c:strRef>
          </c:cat>
          <c:val>
            <c:numRef>
              <c:f>Data!$H$64:$H$68</c:f>
              <c:numCache>
                <c:formatCode>0.0%</c:formatCode>
                <c:ptCount val="5"/>
                <c:pt idx="0">
                  <c:v>0.58775256878835946</c:v>
                </c:pt>
                <c:pt idx="1">
                  <c:v>1.2792221226122336E-2</c:v>
                </c:pt>
                <c:pt idx="2">
                  <c:v>0.17851872284670023</c:v>
                </c:pt>
                <c:pt idx="3">
                  <c:v>0.21013723191504033</c:v>
                </c:pt>
                <c:pt idx="4">
                  <c:v>1.0799255223777671E-2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B04-4CA0-ACF3-F7B1245FAEA0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0B04-4CA0-ACF3-F7B1245FAE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0B04-4CA0-ACF3-F7B1245FAE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0B04-4CA0-ACF3-F7B1245FAE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0B04-4CA0-ACF3-F7B1245FAEA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0B04-4CA0-ACF3-F7B1245FAEA0}"/>
              </c:ext>
            </c:extLst>
          </c:dPt>
          <c:cat>
            <c:strRef>
              <c:f>Data!$G$64:$G$68</c:f>
              <c:strCache>
                <c:ptCount val="5"/>
                <c:pt idx="0">
                  <c:v>Owned</c:v>
                </c:pt>
                <c:pt idx="1">
                  <c:v>Shared ownership</c:v>
                </c:pt>
                <c:pt idx="2">
                  <c:v>Social rented</c:v>
                </c:pt>
                <c:pt idx="3">
                  <c:v>Private rented</c:v>
                </c:pt>
                <c:pt idx="4">
                  <c:v>Lives rent free</c:v>
                </c:pt>
              </c:strCache>
            </c:strRef>
          </c:cat>
          <c:val>
            <c:numRef>
              <c:f>Data!$I$64:$I$68</c:f>
              <c:numCache>
                <c:formatCode>0.0%</c:formatCode>
                <c:ptCount val="5"/>
                <c:pt idx="0">
                  <c:v>0.48258527640758769</c:v>
                </c:pt>
                <c:pt idx="1">
                  <c:v>1.2892152375272222E-2</c:v>
                </c:pt>
                <c:pt idx="2">
                  <c:v>0.24064646912456872</c:v>
                </c:pt>
                <c:pt idx="3">
                  <c:v>0.25077820433883935</c:v>
                </c:pt>
                <c:pt idx="4">
                  <c:v>1.3097897753731966E-2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0B04-4CA0-ACF3-F7B1245FAEA0}"/>
            </c:ext>
          </c:extLst>
        </c:ser>
        <c:ser>
          <c:idx val="2"/>
          <c:order val="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0B04-4CA0-ACF3-F7B1245FAE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0B04-4CA0-ACF3-F7B1245FAE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0B04-4CA0-ACF3-F7B1245FAE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0B04-4CA0-ACF3-F7B1245FAEA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0B04-4CA0-ACF3-F7B1245FAEA0}"/>
              </c:ext>
            </c:extLst>
          </c:dPt>
          <c:cat>
            <c:strRef>
              <c:f>Data!$G$64:$G$68</c:f>
              <c:strCache>
                <c:ptCount val="5"/>
                <c:pt idx="0">
                  <c:v>Owned</c:v>
                </c:pt>
                <c:pt idx="1">
                  <c:v>Shared ownership</c:v>
                </c:pt>
                <c:pt idx="2">
                  <c:v>Social rented</c:v>
                </c:pt>
                <c:pt idx="3">
                  <c:v>Private rented</c:v>
                </c:pt>
                <c:pt idx="4">
                  <c:v>Lives rent free</c:v>
                </c:pt>
              </c:strCache>
            </c:strRef>
          </c:cat>
          <c:val>
            <c:numRef>
              <c:f>Data!$J$64:$J$68</c:f>
              <c:numCache>
                <c:formatCode>0.0%</c:formatCode>
                <c:ptCount val="5"/>
                <c:pt idx="0">
                  <c:v>0.63340392998929262</c:v>
                </c:pt>
                <c:pt idx="1">
                  <c:v>7.8754975215026106E-3</c:v>
                </c:pt>
                <c:pt idx="2">
                  <c:v>0.17692448405882547</c:v>
                </c:pt>
                <c:pt idx="3">
                  <c:v>0.16842052401065874</c:v>
                </c:pt>
                <c:pt idx="4">
                  <c:v>1.3375564419720506E-2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0B04-4CA0-ACF3-F7B1245FAE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9166666666666667"/>
          <c:y val="0.20428186060075823"/>
          <c:w val="0.37222222222222223"/>
          <c:h val="0.707755176436278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0.35113</cdr:x>
      <cdr:y>0</cdr:y>
    </cdr:from>
    <cdr:to>
      <cdr:x>0.7269</cdr:x>
      <cdr:y>0.08733</cdr:y>
    </cdr:to>
    <cdr:sp macro="" textlink="">
      <cdr:nvSpPr>
        <cdr:cNvPr id="2" name="TextBox 8">
          <a:extLst xmlns:a="http://schemas.openxmlformats.org/drawingml/2006/main">
            <a:ext uri="{FF2B5EF4-FFF2-40B4-BE49-F238E27FC236}">
              <a16:creationId xmlns:a16="http://schemas.microsoft.com/office/drawing/2014/main" id="{3A4688E4-4C96-45EF-B533-9D62EEF89CA6}"/>
            </a:ext>
          </a:extLst>
        </cdr:cNvPr>
        <cdr:cNvSpPr txBox="1"/>
      </cdr:nvSpPr>
      <cdr:spPr>
        <a:xfrm xmlns:a="http://schemas.openxmlformats.org/drawingml/2006/main">
          <a:off x="2436290" y="-1680045"/>
          <a:ext cx="2607280" cy="34972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dirty="0"/>
            <a:t>Students across London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D0192CB-08F2-4E47-8C11-7FF6429A02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72F677-04B6-4E7F-9124-1C6B217673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7A511-FE41-4C3A-99E2-0EA954FB5F54}" type="datetimeFigureOut">
              <a:rPr lang="en-GB" smtClean="0"/>
              <a:t>10/03/2023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E9B411-E4B1-4591-A8FA-756CBA3562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2189DB-DFE3-4122-9408-C79FE7ADE57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0937F1-AAB4-4D6E-81A3-B0A5B52FB4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7027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DDC5E2-AB67-4229-B348-0D315D3C5325}" type="datetimeFigureOut">
              <a:rPr lang="en-GB" smtClean="0"/>
              <a:t>10/03/2023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70E51-6292-422C-B428-05D81A87ED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9242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GB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E02A2-DCAC-48F0-A464-85F9B6ED3FC3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3769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175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473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050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6273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600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1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976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13753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852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280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GB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E02A2-DCAC-48F0-A464-85F9B6ED3FC3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1957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907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5317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6270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8137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9815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F2378E7A-6E36-4DA7-AC21-B327E18C7D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24A37B52-8960-4D28-8FEC-25E37FC276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0CF3689B-65B0-4789-94DB-9E70331519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C682C9-09C8-4E29-8AB6-E84A91E040B2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8693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0098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3435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574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131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5150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5554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7136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85259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7488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6632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9935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9574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1154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388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262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494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843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106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459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876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57B6-E50B-4A4D-BBD0-25C79E87A3D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510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F0EBB-6AD0-4E83-B36C-D21CD56C9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DAE95F-394B-476F-9D2F-3B0A925EFD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E97EC-E410-41A4-BBD4-2D061FC0E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BBE1F0-169B-4F8A-ACCC-55FA35303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18D8-2EC1-4B20-8168-1A91A6DD7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ACFE-4A79-433C-9867-D173CCE9F3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642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6AABF-E21E-4BC8-82E1-3F1EE566C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78B24-10DB-4448-A251-62F15BD3E9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2C4FE-6409-4BE5-A301-BB7663072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EB77F-0F11-4012-8CF2-7FA8306B9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4F8BE-EC61-46FB-A9C0-79877158A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ACFE-4A79-433C-9867-D173CCE9F3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967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50C559-9B43-4CEC-9E47-7ED80B665A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239E9E-F885-429C-81C8-3967AAB986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1EFD6-07FD-4062-99CD-681957256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6E34E-A95D-486E-A047-AF12DA950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6893E-3CB5-4A4D-8D3C-E634CF7F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ACFE-4A79-433C-9867-D173CCE9F3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226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tai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49941" y="6310924"/>
            <a:ext cx="3540125" cy="4302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Forename Surname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9941" y="201339"/>
            <a:ext cx="10515600" cy="5804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u="sng" baseline="0">
                <a:uFill>
                  <a:solidFill>
                    <a:srgbClr val="660066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Use slides like this to give detail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49941" y="1281583"/>
            <a:ext cx="10515600" cy="4051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28700" indent="-571500">
              <a:buFont typeface="Arial" panose="020B0604020202020204" pitchFamily="34" charset="0"/>
              <a:buChar char="•"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The heading is optional</a:t>
            </a:r>
          </a:p>
          <a:p>
            <a:pPr lvl="0"/>
            <a:r>
              <a:rPr lang="en-US" dirty="0"/>
              <a:t>Use 36pt or 30pt Arial for the main text</a:t>
            </a:r>
          </a:p>
          <a:p>
            <a:pPr lvl="0"/>
            <a:r>
              <a:rPr lang="en-US" dirty="0"/>
              <a:t>Keep bullet points short </a:t>
            </a:r>
          </a:p>
          <a:p>
            <a:pPr lvl="1"/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122894"/>
            <a:ext cx="12192000" cy="44824"/>
          </a:xfrm>
          <a:prstGeom prst="line">
            <a:avLst/>
          </a:prstGeom>
          <a:ln w="28575">
            <a:solidFill>
              <a:srgbClr val="8800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roydon Council Logo - trans - Cornerstone Grou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516" y="5986562"/>
            <a:ext cx="1646331" cy="112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888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">
            <a:extLst>
              <a:ext uri="{FF2B5EF4-FFF2-40B4-BE49-F238E27FC236}">
                <a16:creationId xmlns:a16="http://schemas.microsoft.com/office/drawing/2014/main" id="{36FAA9E6-66CA-4EB3-977C-D5DD086BAB0B}"/>
              </a:ext>
            </a:extLst>
          </p:cNvPr>
          <p:cNvSpPr/>
          <p:nvPr userDrawn="1"/>
        </p:nvSpPr>
        <p:spPr>
          <a:xfrm>
            <a:off x="0" y="8571"/>
            <a:ext cx="12192000" cy="6858665"/>
          </a:xfrm>
          <a:prstGeom prst="rect">
            <a:avLst/>
          </a:prstGeom>
          <a:solidFill>
            <a:srgbClr val="880088"/>
          </a:solidFill>
          <a:ln w="3175">
            <a:miter lim="400000"/>
          </a:ln>
          <a:effectLst>
            <a:outerShdw blurRad="12700" dir="5400000" rotWithShape="0">
              <a:srgbClr val="000000">
                <a:alpha val="50000"/>
              </a:srgbClr>
            </a:outerShdw>
          </a:effectLst>
        </p:spPr>
        <p:txBody>
          <a:bodyPr lIns="24292" tIns="24292" rIns="24292" bIns="24292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</a:defRPr>
            </a:pPr>
            <a:endParaRPr sz="1088" dirty="0">
              <a:solidFill>
                <a:srgbClr val="FFFFFF"/>
              </a:solidFill>
              <a:ea typeface="ヒラギノ角ゴ Pro W3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587367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22"/>
          <p:cNvSpPr>
            <a:spLocks noGrp="1"/>
          </p:cNvSpPr>
          <p:nvPr>
            <p:ph type="title" hasCustomPrompt="1"/>
          </p:nvPr>
        </p:nvSpPr>
        <p:spPr>
          <a:xfrm>
            <a:off x="838200" y="1497613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presentation</a:t>
            </a:r>
            <a:endParaRPr lang="en-GB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914213" y="3437905"/>
            <a:ext cx="9355138" cy="4707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1" hasCustomPrompt="1"/>
          </p:nvPr>
        </p:nvSpPr>
        <p:spPr>
          <a:xfrm>
            <a:off x="914213" y="2966945"/>
            <a:ext cx="9431338" cy="4709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Forename Surname</a:t>
            </a:r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2" hasCustomPrompt="1"/>
          </p:nvPr>
        </p:nvSpPr>
        <p:spPr>
          <a:xfrm>
            <a:off x="927707" y="6161213"/>
            <a:ext cx="3792538" cy="493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DD/MM/YY</a:t>
            </a:r>
            <a:endParaRPr lang="en-GB" dirty="0"/>
          </a:p>
        </p:txBody>
      </p:sp>
      <p:pic>
        <p:nvPicPr>
          <p:cNvPr id="35" name="Picture 34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855" y="6081308"/>
            <a:ext cx="2145174" cy="605942"/>
          </a:xfrm>
          <a:prstGeom prst="rect">
            <a:avLst/>
          </a:prstGeom>
        </p:spPr>
      </p:pic>
      <p:sp>
        <p:nvSpPr>
          <p:cNvPr id="36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914213" y="3939228"/>
            <a:ext cx="9355138" cy="4661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Directorate</a:t>
            </a:r>
          </a:p>
        </p:txBody>
      </p:sp>
      <p:sp>
        <p:nvSpPr>
          <p:cNvPr id="37" name="Text Placeholder 24"/>
          <p:cNvSpPr>
            <a:spLocks noGrp="1"/>
          </p:cNvSpPr>
          <p:nvPr>
            <p:ph type="body" sz="quarter" idx="14" hasCustomPrompt="1"/>
          </p:nvPr>
        </p:nvSpPr>
        <p:spPr>
          <a:xfrm>
            <a:off x="914213" y="4424176"/>
            <a:ext cx="9355138" cy="4632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431455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3A30B-D87B-44BD-B415-1AB8C1594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00028-1934-475D-B187-B46DA7EE1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2291E5-F01B-4F0D-8A7B-688E5C1C7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A73D6-0A76-4623-92AC-E6009CC95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B8C75-EA55-4576-B8E4-820FB6CB1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ACFE-4A79-433C-9867-D173CCE9F3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646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8BE2E-40AB-4865-8DC4-954BFD565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790EC-FDB6-43B0-A3A2-DAACEB4F6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94DED-8305-4608-8693-4CE684BBE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2B287-EFA7-418D-93C4-330733DC4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1CD2C-7DD0-4887-8D36-EC7E7106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ACFE-4A79-433C-9867-D173CCE9F3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132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5AF59-CFDB-4F69-9F4C-343E27E27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4E484-3C6B-485F-8A0C-8591B4B6D9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70B702-9B38-4863-A730-184EA6638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0E8C5-5FE8-48ED-B3DC-8C38DCEC7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B976CE-CEA7-4C61-BB56-5935EC057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A31068-981C-4A49-8A19-876A5BD46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ACFE-4A79-433C-9867-D173CCE9F3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252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4748C-5DCE-4DAE-8BB9-A48C1DC20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5A7625-5F23-4119-BF0F-1F75407C7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FDC18D-4CF5-45F8-BF1B-C06740017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B45C08-AACE-437B-8615-E7333277F4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6A9784-9016-4DC4-A29C-A524865732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DE8EFE-9620-4A84-9DEB-0920C5049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0B0A5-8774-4298-BCDB-56BF40C30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AA5518-AC89-474C-BA13-7D4F7BBF1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ACFE-4A79-433C-9867-D173CCE9F3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0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2BE88-4167-4C81-BDEB-732446113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FAD00E-1DBE-4016-91CE-8ABDB6EFD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727D86-CBD8-4A39-8362-F3D06EF71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8BFE13-5BE3-49AC-B7DF-8E450F4CF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ACFE-4A79-433C-9867-D173CCE9F3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107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7E44FA-6E9E-4CFA-B631-ACA31FEF9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F425E3-460A-48D9-A75B-1EC24499C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A7B77-ABD9-4507-B735-2EDAD89C4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ACFE-4A79-433C-9867-D173CCE9F3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973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8927E-2BE1-4246-A845-1EFF9E7D9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29C2-B305-44F1-93F6-0AF16CBB9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C3365-CA13-4588-B6F2-10E0A8786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3B4F32-DBB3-4567-826D-C05F9D158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33491-3C87-473F-98E8-994B0F1C1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4DA08E-2121-4379-8B34-49E7DDBE7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ACFE-4A79-433C-9867-D173CCE9F3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454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1CB46-F973-45C2-8576-D45A9662F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656250-08E1-430F-8975-25BB3A6B12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0BC8B0-3999-4FF5-A73D-312DD1E87B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5583F-9FEB-47A8-8858-3C1292728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CB06CA-F7A9-45C0-838B-B84216E45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03C81-4A2F-47A7-9834-78C9F1E48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ACFE-4A79-433C-9867-D173CCE9F3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9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B715CD-AA66-4AC0-9790-2A2D34E9D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B3A6D-E804-466D-AFC7-4B0BA26C9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1453C-7490-44ED-AD24-7872C1A76B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B788A-BA9D-449B-AE93-D7B776CA8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DB533-3DC3-4D9D-9914-FD7B002E39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3ACFE-4A79-433C-9867-D173CCE9F3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404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emf"/><Relationship Id="rId4" Type="http://schemas.openxmlformats.org/officeDocument/2006/relationships/package" Target="../embeddings/Microsoft_Excel_Worksheet2.xlsx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587367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07910" y="429214"/>
            <a:ext cx="1170991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54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Policy, Programmes &amp;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54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                  Performance Division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5400" b="1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5400" b="1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5400" b="1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Team meeting : 10th February 2023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Time : 10.30am to 12.00 noon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3000" dirty="0">
              <a:solidFill>
                <a:schemeClr val="bg1"/>
              </a:solidFill>
              <a:latin typeface="Arial"/>
              <a:ea typeface="ヒラギノ角ゴ Pro W3" charset="-128"/>
              <a:cs typeface="Arial"/>
            </a:endParaRP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855" y="6081308"/>
            <a:ext cx="2145174" cy="60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5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9637" y="6299291"/>
            <a:ext cx="3540125" cy="430212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Edmund Fallon,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88356"/>
            <a:ext cx="10515600" cy="841166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+mn-lt"/>
              </a:rPr>
              <a:t>Croydon population by sex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7FD9F7-5277-485C-936D-B7BC6678159A}"/>
              </a:ext>
            </a:extLst>
          </p:cNvPr>
          <p:cNvSpPr txBox="1"/>
          <p:nvPr/>
        </p:nvSpPr>
        <p:spPr>
          <a:xfrm>
            <a:off x="619636" y="5635690"/>
            <a:ext cx="61065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Source: ONS Censuses 2011 and 2021 </a:t>
            </a:r>
            <a:endParaRPr lang="en-GB" sz="1200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5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188498"/>
              </p:ext>
            </p:extLst>
          </p:nvPr>
        </p:nvGraphicFramePr>
        <p:xfrm>
          <a:off x="619636" y="1222310"/>
          <a:ext cx="6406315" cy="4133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558DB2C-4D46-503E-D8CA-610A972AF9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095390"/>
              </p:ext>
            </p:extLst>
          </p:nvPr>
        </p:nvGraphicFramePr>
        <p:xfrm>
          <a:off x="7389844" y="1498972"/>
          <a:ext cx="4331451" cy="3268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F39ADA4-4CC0-4B90-99BE-EA67F5ACACD8}"/>
              </a:ext>
            </a:extLst>
          </p:cNvPr>
          <p:cNvSpPr txBox="1"/>
          <p:nvPr/>
        </p:nvSpPr>
        <p:spPr>
          <a:xfrm>
            <a:off x="5682343" y="6382139"/>
            <a:ext cx="606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A2</a:t>
            </a:r>
          </a:p>
        </p:txBody>
      </p:sp>
    </p:spTree>
    <p:extLst>
      <p:ext uri="{BB962C8B-B14F-4D97-AF65-F5344CB8AC3E}">
        <p14:creationId xmlns:p14="http://schemas.microsoft.com/office/powerpoint/2010/main" val="186818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8968" y="6299291"/>
            <a:ext cx="4810779" cy="32684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Edmund Fallon -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8019" y="231861"/>
            <a:ext cx="9646219" cy="538197"/>
          </a:xfrm>
        </p:spPr>
        <p:txBody>
          <a:bodyPr>
            <a:noAutofit/>
          </a:bodyPr>
          <a:lstStyle/>
          <a:p>
            <a:r>
              <a:rPr lang="en-GB" dirty="0">
                <a:latin typeface="+mn-lt"/>
              </a:rPr>
              <a:t>Croydon Population by 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44081-034C-4DA3-A551-A4D8DE118E0C}"/>
              </a:ext>
            </a:extLst>
          </p:cNvPr>
          <p:cNvSpPr txBox="1"/>
          <p:nvPr/>
        </p:nvSpPr>
        <p:spPr>
          <a:xfrm>
            <a:off x="1090934" y="5810943"/>
            <a:ext cx="61065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Source: ONS Census 2021 </a:t>
            </a:r>
            <a:endParaRPr lang="en-GB" sz="1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E4DC8A-1BC3-4F18-8C58-40F7A1E48EA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99048" y="806065"/>
            <a:ext cx="9786025" cy="489920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00A7AB4-2EC1-43F7-8AD3-F3DD9EE0452C}"/>
              </a:ext>
            </a:extLst>
          </p:cNvPr>
          <p:cNvSpPr/>
          <p:nvPr/>
        </p:nvSpPr>
        <p:spPr>
          <a:xfrm>
            <a:off x="2274206" y="1061999"/>
            <a:ext cx="3317855" cy="1489419"/>
          </a:xfrm>
          <a:prstGeom prst="rect">
            <a:avLst/>
          </a:prstGeom>
          <a:solidFill>
            <a:schemeClr val="accent1">
              <a:alpha val="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EF1880-4718-44B1-AECE-D6D34401610F}"/>
              </a:ext>
            </a:extLst>
          </p:cNvPr>
          <p:cNvSpPr/>
          <p:nvPr/>
        </p:nvSpPr>
        <p:spPr>
          <a:xfrm>
            <a:off x="2274206" y="4539180"/>
            <a:ext cx="5899410" cy="848278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DC7860-F207-4A82-B4C2-D563696FAFFF}"/>
              </a:ext>
            </a:extLst>
          </p:cNvPr>
          <p:cNvSpPr txBox="1"/>
          <p:nvPr/>
        </p:nvSpPr>
        <p:spPr>
          <a:xfrm>
            <a:off x="5682343" y="6382139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A3</a:t>
            </a:r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2F88999C-0D35-4A16-BB24-1669CECB0D0C}"/>
              </a:ext>
            </a:extLst>
          </p:cNvPr>
          <p:cNvSpPr/>
          <p:nvPr/>
        </p:nvSpPr>
        <p:spPr>
          <a:xfrm>
            <a:off x="2251720" y="2419812"/>
            <a:ext cx="466530" cy="53819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0EE9EA7B-B63C-4DFD-A0C1-B6840DE3601B}"/>
              </a:ext>
            </a:extLst>
          </p:cNvPr>
          <p:cNvSpPr/>
          <p:nvPr/>
        </p:nvSpPr>
        <p:spPr>
          <a:xfrm>
            <a:off x="3411710" y="2437415"/>
            <a:ext cx="466530" cy="5205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39FAC655-5A55-45AA-AFBB-CEC61989CE9F}"/>
              </a:ext>
            </a:extLst>
          </p:cNvPr>
          <p:cNvSpPr/>
          <p:nvPr/>
        </p:nvSpPr>
        <p:spPr>
          <a:xfrm>
            <a:off x="4438771" y="2434517"/>
            <a:ext cx="466530" cy="52059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0D96C839-D99E-4486-B526-EED6B8F95CC5}"/>
              </a:ext>
            </a:extLst>
          </p:cNvPr>
          <p:cNvSpPr/>
          <p:nvPr/>
        </p:nvSpPr>
        <p:spPr>
          <a:xfrm>
            <a:off x="5465832" y="2447535"/>
            <a:ext cx="466530" cy="49658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Up 14">
            <a:extLst>
              <a:ext uri="{FF2B5EF4-FFF2-40B4-BE49-F238E27FC236}">
                <a16:creationId xmlns:a16="http://schemas.microsoft.com/office/drawing/2014/main" id="{CF013CA7-6A6D-400B-8D33-1BB3B9E937A4}"/>
              </a:ext>
            </a:extLst>
          </p:cNvPr>
          <p:cNvSpPr/>
          <p:nvPr/>
        </p:nvSpPr>
        <p:spPr>
          <a:xfrm>
            <a:off x="7536923" y="2442608"/>
            <a:ext cx="466530" cy="49658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CDC9FF73-376B-4A76-8A51-19D7219A4289}"/>
              </a:ext>
            </a:extLst>
          </p:cNvPr>
          <p:cNvSpPr/>
          <p:nvPr/>
        </p:nvSpPr>
        <p:spPr>
          <a:xfrm>
            <a:off x="6534789" y="2455436"/>
            <a:ext cx="466530" cy="49658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76E9B4F-D41C-4822-B1B0-264913E711C6}"/>
              </a:ext>
            </a:extLst>
          </p:cNvPr>
          <p:cNvCxnSpPr/>
          <p:nvPr/>
        </p:nvCxnSpPr>
        <p:spPr>
          <a:xfrm flipV="1">
            <a:off x="2236797" y="2944116"/>
            <a:ext cx="6095353" cy="149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19DD54A-5464-4BB4-9A44-9D200A25F29D}"/>
              </a:ext>
            </a:extLst>
          </p:cNvPr>
          <p:cNvSpPr/>
          <p:nvPr/>
        </p:nvSpPr>
        <p:spPr>
          <a:xfrm>
            <a:off x="2274206" y="2552293"/>
            <a:ext cx="7243018" cy="1974426"/>
          </a:xfrm>
          <a:prstGeom prst="rect">
            <a:avLst/>
          </a:prstGeom>
          <a:solidFill>
            <a:schemeClr val="accent1">
              <a:alpha val="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87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8968" y="6299291"/>
            <a:ext cx="4810779" cy="32684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Edmund Fallon -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8019" y="231861"/>
            <a:ext cx="9646219" cy="538197"/>
          </a:xfrm>
        </p:spPr>
        <p:txBody>
          <a:bodyPr>
            <a:no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GB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roydon Population by Service Age Bands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44081-034C-4DA3-A551-A4D8DE118E0C}"/>
              </a:ext>
            </a:extLst>
          </p:cNvPr>
          <p:cNvSpPr txBox="1"/>
          <p:nvPr/>
        </p:nvSpPr>
        <p:spPr>
          <a:xfrm>
            <a:off x="1090934" y="5810943"/>
            <a:ext cx="61065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Source: ONS Census 2021 </a:t>
            </a:r>
            <a:endParaRPr lang="en-GB" sz="1200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2CE127F-F890-41EF-8D41-39100361DF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4325800"/>
              </p:ext>
            </p:extLst>
          </p:nvPr>
        </p:nvGraphicFramePr>
        <p:xfrm>
          <a:off x="167148" y="770058"/>
          <a:ext cx="9370143" cy="5375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55B7578E-DC62-4FC1-BA13-9D36BCF3A6F5}"/>
              </a:ext>
            </a:extLst>
          </p:cNvPr>
          <p:cNvSpPr/>
          <p:nvPr/>
        </p:nvSpPr>
        <p:spPr>
          <a:xfrm>
            <a:off x="806245" y="4513006"/>
            <a:ext cx="452284" cy="206478"/>
          </a:xfrm>
          <a:prstGeom prst="rect">
            <a:avLst/>
          </a:prstGeom>
          <a:solidFill>
            <a:srgbClr val="FF0000">
              <a:alpha val="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3BA609-6F18-4BBE-8A8B-8DABE03F3700}"/>
              </a:ext>
            </a:extLst>
          </p:cNvPr>
          <p:cNvSpPr txBox="1"/>
          <p:nvPr/>
        </p:nvSpPr>
        <p:spPr>
          <a:xfrm>
            <a:off x="5682343" y="6382139"/>
            <a:ext cx="54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8FFB09-2DD7-4EB9-8405-D87C2660767B}"/>
              </a:ext>
            </a:extLst>
          </p:cNvPr>
          <p:cNvSpPr txBox="1"/>
          <p:nvPr/>
        </p:nvSpPr>
        <p:spPr>
          <a:xfrm>
            <a:off x="9320980" y="1650684"/>
            <a:ext cx="263504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23.1% &lt;=17 years in Croydon compared to the average for London of 21.6%. (Croydon 7</a:t>
            </a:r>
            <a:r>
              <a:rPr lang="en-GB" sz="1400" kern="1200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GB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highest in London).</a:t>
            </a:r>
            <a:endParaRPr lang="en-GB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/>
            <a:r>
              <a:rPr lang="en-GB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4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63.3% 18-64 years compared to the average for London of 66.6% (Croydon 12</a:t>
            </a:r>
            <a:r>
              <a:rPr lang="en-GB" sz="1400" kern="1200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GB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lowest in London).</a:t>
            </a:r>
            <a:endParaRPr lang="en-GB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/>
            <a:r>
              <a:rPr lang="en-GB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4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13.6% 65 years or over </a:t>
            </a:r>
            <a:r>
              <a:rPr lang="en-US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compared to the average for London of 11.9% (Croydon 11</a:t>
            </a:r>
            <a:r>
              <a:rPr lang="en-US" sz="1400" kern="1200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highest in London).</a:t>
            </a:r>
            <a:endParaRPr lang="en-GB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07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8968" y="6299291"/>
            <a:ext cx="4810779" cy="32684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Edmund Fallon -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7349" y="110564"/>
            <a:ext cx="10549303" cy="134501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effectLst/>
                <a:latin typeface="Fiendstar-Bold"/>
                <a:ea typeface="Calibri" panose="020F0502020204030204" pitchFamily="34" charset="0"/>
                <a:cs typeface="Fiendstar-Bold"/>
              </a:rPr>
              <a:t>2. Croydon is a place of opportunity for business, earning and learning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25616-2963-4F7D-B1F0-8E3EDEB0152A}"/>
              </a:ext>
            </a:extLst>
          </p:cNvPr>
          <p:cNvSpPr txBox="1"/>
          <p:nvPr/>
        </p:nvSpPr>
        <p:spPr>
          <a:xfrm>
            <a:off x="2132752" y="1389185"/>
            <a:ext cx="3637542" cy="847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Economy</a:t>
            </a:r>
            <a:endParaRPr lang="en-GB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404FD7-C7A5-4080-B80B-0903C7B8184F}"/>
              </a:ext>
            </a:extLst>
          </p:cNvPr>
          <p:cNvSpPr txBox="1"/>
          <p:nvPr/>
        </p:nvSpPr>
        <p:spPr>
          <a:xfrm>
            <a:off x="4144189" y="3069931"/>
            <a:ext cx="3637542" cy="847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Employment</a:t>
            </a:r>
            <a:endParaRPr lang="en-GB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F0E6D1-7557-4685-968A-8223E92CAFF3}"/>
              </a:ext>
            </a:extLst>
          </p:cNvPr>
          <p:cNvSpPr txBox="1"/>
          <p:nvPr/>
        </p:nvSpPr>
        <p:spPr>
          <a:xfrm>
            <a:off x="7391242" y="4326875"/>
            <a:ext cx="3637542" cy="847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Diversity</a:t>
            </a:r>
            <a:endParaRPr lang="en-GB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51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8968" y="6299291"/>
            <a:ext cx="4810779" cy="32684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Edmund Fallon -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7349" y="110564"/>
            <a:ext cx="10549303" cy="134501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effectLst/>
                <a:latin typeface="Fiendstar-Bold"/>
                <a:ea typeface="Calibri" panose="020F0502020204030204" pitchFamily="34" charset="0"/>
                <a:cs typeface="Fiendstar-Bold"/>
              </a:rPr>
              <a:t>2. Croydon is a place of opportunity for business, earning and learning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44081-034C-4DA3-A551-A4D8DE118E0C}"/>
              </a:ext>
            </a:extLst>
          </p:cNvPr>
          <p:cNvSpPr txBox="1"/>
          <p:nvPr/>
        </p:nvSpPr>
        <p:spPr>
          <a:xfrm>
            <a:off x="1090934" y="5810943"/>
            <a:ext cx="61065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Source: ONS Census 2021 </a:t>
            </a:r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25616-2963-4F7D-B1F0-8E3EDEB0152A}"/>
              </a:ext>
            </a:extLst>
          </p:cNvPr>
          <p:cNvSpPr txBox="1"/>
          <p:nvPr/>
        </p:nvSpPr>
        <p:spPr>
          <a:xfrm>
            <a:off x="809361" y="1195815"/>
            <a:ext cx="6105832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Economy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1050E0-B368-44A8-B64B-2E1CA6875647}"/>
              </a:ext>
            </a:extLst>
          </p:cNvPr>
          <p:cNvSpPr txBox="1"/>
          <p:nvPr/>
        </p:nvSpPr>
        <p:spPr>
          <a:xfrm>
            <a:off x="2129689" y="1165038"/>
            <a:ext cx="6105832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Occupational Social Class (NS-SEC)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583B48-2687-4F79-9A27-311221FE70F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09361" y="1602144"/>
            <a:ext cx="7560198" cy="42395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43D228-BAF4-4890-BB06-8BE160194666}"/>
              </a:ext>
            </a:extLst>
          </p:cNvPr>
          <p:cNvSpPr txBox="1"/>
          <p:nvPr/>
        </p:nvSpPr>
        <p:spPr>
          <a:xfrm>
            <a:off x="8752114" y="2288603"/>
            <a:ext cx="282888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One in 3 (36%) of Croydon’s working residents are in managerial, administrative and professional occupations.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Nearly 1 in 5 (18.7%) are doing semi-routine or routine jobs.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Nearly 1 in 10 (9.6%) have never worked or have been long-term unemployed.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7BAE0D-58C6-4423-BA98-775ED35F84EB}"/>
              </a:ext>
            </a:extLst>
          </p:cNvPr>
          <p:cNvSpPr txBox="1"/>
          <p:nvPr/>
        </p:nvSpPr>
        <p:spPr>
          <a:xfrm>
            <a:off x="5682343" y="6382139"/>
            <a:ext cx="578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B1</a:t>
            </a:r>
          </a:p>
        </p:txBody>
      </p:sp>
    </p:spTree>
    <p:extLst>
      <p:ext uri="{BB962C8B-B14F-4D97-AF65-F5344CB8AC3E}">
        <p14:creationId xmlns:p14="http://schemas.microsoft.com/office/powerpoint/2010/main" val="287081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8968" y="6299291"/>
            <a:ext cx="4810779" cy="32684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Edmund Fallon -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7349" y="110564"/>
            <a:ext cx="10549303" cy="659494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effectLst/>
                <a:latin typeface="Fiendstar-Bold"/>
                <a:ea typeface="Calibri" panose="020F0502020204030204" pitchFamily="34" charset="0"/>
                <a:cs typeface="Fiendstar-Bold"/>
              </a:rPr>
              <a:t>2. Croydon is a place of opportunity for business, earning and learning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44081-034C-4DA3-A551-A4D8DE118E0C}"/>
              </a:ext>
            </a:extLst>
          </p:cNvPr>
          <p:cNvSpPr txBox="1"/>
          <p:nvPr/>
        </p:nvSpPr>
        <p:spPr>
          <a:xfrm>
            <a:off x="1090934" y="5810943"/>
            <a:ext cx="61065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Source: ONS Census 2021 </a:t>
            </a:r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25616-2963-4F7D-B1F0-8E3EDEB0152A}"/>
              </a:ext>
            </a:extLst>
          </p:cNvPr>
          <p:cNvSpPr txBox="1"/>
          <p:nvPr/>
        </p:nvSpPr>
        <p:spPr>
          <a:xfrm>
            <a:off x="715348" y="765134"/>
            <a:ext cx="1131405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Economy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85ABC88-DEFB-455D-BC72-017B767453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181720"/>
              </p:ext>
            </p:extLst>
          </p:nvPr>
        </p:nvGraphicFramePr>
        <p:xfrm>
          <a:off x="2035108" y="785596"/>
          <a:ext cx="5765283" cy="50253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83845">
                  <a:extLst>
                    <a:ext uri="{9D8B030D-6E8A-4147-A177-3AD203B41FA5}">
                      <a16:colId xmlns:a16="http://schemas.microsoft.com/office/drawing/2014/main" val="3804202917"/>
                    </a:ext>
                  </a:extLst>
                </a:gridCol>
                <a:gridCol w="637840">
                  <a:extLst>
                    <a:ext uri="{9D8B030D-6E8A-4147-A177-3AD203B41FA5}">
                      <a16:colId xmlns:a16="http://schemas.microsoft.com/office/drawing/2014/main" val="3686671824"/>
                    </a:ext>
                  </a:extLst>
                </a:gridCol>
                <a:gridCol w="689256">
                  <a:extLst>
                    <a:ext uri="{9D8B030D-6E8A-4147-A177-3AD203B41FA5}">
                      <a16:colId xmlns:a16="http://schemas.microsoft.com/office/drawing/2014/main" val="2662294428"/>
                    </a:ext>
                  </a:extLst>
                </a:gridCol>
                <a:gridCol w="754342">
                  <a:extLst>
                    <a:ext uri="{9D8B030D-6E8A-4147-A177-3AD203B41FA5}">
                      <a16:colId xmlns:a16="http://schemas.microsoft.com/office/drawing/2014/main" val="507689154"/>
                    </a:ext>
                  </a:extLst>
                </a:gridCol>
              </a:tblGrid>
              <a:tr h="219940">
                <a:tc>
                  <a:txBody>
                    <a:bodyPr/>
                    <a:lstStyle/>
                    <a:p>
                      <a:pPr font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 dirty="0">
                          <a:effectLst/>
                        </a:rPr>
                        <a:t>INDUSTRY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ctr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Croydon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London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England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extLst>
                  <a:ext uri="{0D108BD9-81ED-4DB2-BD59-A6C34878D82A}">
                    <a16:rowId xmlns:a16="http://schemas.microsoft.com/office/drawing/2014/main" val="2879780584"/>
                  </a:ext>
                </a:extLst>
              </a:tr>
              <a:tr h="208815">
                <a:tc>
                  <a:txBody>
                    <a:bodyPr/>
                    <a:lstStyle/>
                    <a:p>
                      <a:pPr font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A: Agriculture, Forestry and fishing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0.1%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0.1%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0.8%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extLst>
                  <a:ext uri="{0D108BD9-81ED-4DB2-BD59-A6C34878D82A}">
                    <a16:rowId xmlns:a16="http://schemas.microsoft.com/office/drawing/2014/main" val="2797289221"/>
                  </a:ext>
                </a:extLst>
              </a:tr>
              <a:tr h="208815">
                <a:tc>
                  <a:txBody>
                    <a:bodyPr/>
                    <a:lstStyle/>
                    <a:p>
                      <a:pPr font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B: Mining and quarrying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0.1%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0.1%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0.2%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extLst>
                  <a:ext uri="{0D108BD9-81ED-4DB2-BD59-A6C34878D82A}">
                    <a16:rowId xmlns:a16="http://schemas.microsoft.com/office/drawing/2014/main" val="1765420919"/>
                  </a:ext>
                </a:extLst>
              </a:tr>
              <a:tr h="208815">
                <a:tc>
                  <a:txBody>
                    <a:bodyPr/>
                    <a:lstStyle/>
                    <a:p>
                      <a:pPr font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C: Manufacturing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2.6%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3.0%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7.3%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extLst>
                  <a:ext uri="{0D108BD9-81ED-4DB2-BD59-A6C34878D82A}">
                    <a16:rowId xmlns:a16="http://schemas.microsoft.com/office/drawing/2014/main" val="1505499822"/>
                  </a:ext>
                </a:extLst>
              </a:tr>
              <a:tr h="208815">
                <a:tc>
                  <a:txBody>
                    <a:bodyPr/>
                    <a:lstStyle/>
                    <a:p>
                      <a:pPr font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D: Electricity, gas, steam and air conditioning supply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0.3%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0.3%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0.6%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extLst>
                  <a:ext uri="{0D108BD9-81ED-4DB2-BD59-A6C34878D82A}">
                    <a16:rowId xmlns:a16="http://schemas.microsoft.com/office/drawing/2014/main" val="1511647936"/>
                  </a:ext>
                </a:extLst>
              </a:tr>
              <a:tr h="411133">
                <a:tc>
                  <a:txBody>
                    <a:bodyPr/>
                    <a:lstStyle/>
                    <a:p>
                      <a:pPr font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E:  Water supply; Sewerage, Waste management and Remediation activities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0.3%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0.3%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0.7%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extLst>
                  <a:ext uri="{0D108BD9-81ED-4DB2-BD59-A6C34878D82A}">
                    <a16:rowId xmlns:a16="http://schemas.microsoft.com/office/drawing/2014/main" val="105945402"/>
                  </a:ext>
                </a:extLst>
              </a:tr>
              <a:tr h="208815">
                <a:tc>
                  <a:txBody>
                    <a:bodyPr/>
                    <a:lstStyle/>
                    <a:p>
                      <a:pPr font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 dirty="0">
                          <a:effectLst/>
                          <a:highlight>
                            <a:srgbClr val="FFFF00"/>
                          </a:highlight>
                        </a:rPr>
                        <a:t>F: Construction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 dirty="0">
                          <a:effectLst/>
                          <a:highlight>
                            <a:srgbClr val="FFFF00"/>
                          </a:highlight>
                        </a:rPr>
                        <a:t>8.6%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7.8%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8.7%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extLst>
                  <a:ext uri="{0D108BD9-81ED-4DB2-BD59-A6C34878D82A}">
                    <a16:rowId xmlns:a16="http://schemas.microsoft.com/office/drawing/2014/main" val="404682230"/>
                  </a:ext>
                </a:extLst>
              </a:tr>
              <a:tr h="411133">
                <a:tc>
                  <a:txBody>
                    <a:bodyPr/>
                    <a:lstStyle/>
                    <a:p>
                      <a:pPr font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effectLst/>
                          <a:highlight>
                            <a:srgbClr val="FFFF00"/>
                          </a:highlight>
                        </a:rPr>
                        <a:t>G: Wholesale and retail trade; repair of motor vehicles and motorcycles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 dirty="0">
                          <a:effectLst/>
                          <a:highlight>
                            <a:srgbClr val="FFFF00"/>
                          </a:highlight>
                        </a:rPr>
                        <a:t>13.1%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12.2%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15.0%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extLst>
                  <a:ext uri="{0D108BD9-81ED-4DB2-BD59-A6C34878D82A}">
                    <a16:rowId xmlns:a16="http://schemas.microsoft.com/office/drawing/2014/main" val="3650985670"/>
                  </a:ext>
                </a:extLst>
              </a:tr>
              <a:tr h="208815">
                <a:tc>
                  <a:txBody>
                    <a:bodyPr/>
                    <a:lstStyle/>
                    <a:p>
                      <a:pPr font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 dirty="0">
                          <a:effectLst/>
                        </a:rPr>
                        <a:t>H: Transport and storage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5.3%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4.7%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5.0%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extLst>
                  <a:ext uri="{0D108BD9-81ED-4DB2-BD59-A6C34878D82A}">
                    <a16:rowId xmlns:a16="http://schemas.microsoft.com/office/drawing/2014/main" val="3190721463"/>
                  </a:ext>
                </a:extLst>
              </a:tr>
              <a:tr h="208815">
                <a:tc>
                  <a:txBody>
                    <a:bodyPr/>
                    <a:lstStyle/>
                    <a:p>
                      <a:pPr font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I: Accommodation and food service activities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4.6%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5.5%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4.9%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extLst>
                  <a:ext uri="{0D108BD9-81ED-4DB2-BD59-A6C34878D82A}">
                    <a16:rowId xmlns:a16="http://schemas.microsoft.com/office/drawing/2014/main" val="1914939147"/>
                  </a:ext>
                </a:extLst>
              </a:tr>
              <a:tr h="208815">
                <a:tc>
                  <a:txBody>
                    <a:bodyPr/>
                    <a:lstStyle/>
                    <a:p>
                      <a:pPr font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 dirty="0">
                          <a:effectLst/>
                          <a:highlight>
                            <a:srgbClr val="FFFF00"/>
                          </a:highlight>
                        </a:rPr>
                        <a:t>J: Information and communication</a:t>
                      </a:r>
                      <a:endParaRPr lang="en-GB" sz="12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  <a:highlight>
                            <a:srgbClr val="FFFF00"/>
                          </a:highlight>
                        </a:rPr>
                        <a:t>5.9%</a:t>
                      </a:r>
                      <a:endParaRPr lang="en-GB" sz="12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 dirty="0">
                          <a:effectLst/>
                        </a:rPr>
                        <a:t>7.6%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4.7%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extLst>
                  <a:ext uri="{0D108BD9-81ED-4DB2-BD59-A6C34878D82A}">
                    <a16:rowId xmlns:a16="http://schemas.microsoft.com/office/drawing/2014/main" val="2916518531"/>
                  </a:ext>
                </a:extLst>
              </a:tr>
              <a:tr h="237468">
                <a:tc>
                  <a:txBody>
                    <a:bodyPr/>
                    <a:lstStyle/>
                    <a:p>
                      <a:pPr font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effectLst/>
                          <a:highlight>
                            <a:srgbClr val="FFFF00"/>
                          </a:highlight>
                        </a:rPr>
                        <a:t>K: Financial and insurance activities</a:t>
                      </a:r>
                      <a:endParaRPr lang="en-GB" sz="12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 dirty="0">
                          <a:effectLst/>
                          <a:highlight>
                            <a:srgbClr val="FFFF00"/>
                          </a:highlight>
                        </a:rPr>
                        <a:t>5.8%</a:t>
                      </a:r>
                      <a:endParaRPr lang="en-GB" sz="12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6.6%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3.8%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extLst>
                  <a:ext uri="{0D108BD9-81ED-4DB2-BD59-A6C34878D82A}">
                    <a16:rowId xmlns:a16="http://schemas.microsoft.com/office/drawing/2014/main" val="1432090998"/>
                  </a:ext>
                </a:extLst>
              </a:tr>
              <a:tr h="208815">
                <a:tc>
                  <a:txBody>
                    <a:bodyPr/>
                    <a:lstStyle/>
                    <a:p>
                      <a:pPr font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 dirty="0">
                          <a:effectLst/>
                        </a:rPr>
                        <a:t>L: Real estate activities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2.0%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2.1%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1.6%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extLst>
                  <a:ext uri="{0D108BD9-81ED-4DB2-BD59-A6C34878D82A}">
                    <a16:rowId xmlns:a16="http://schemas.microsoft.com/office/drawing/2014/main" val="139562448"/>
                  </a:ext>
                </a:extLst>
              </a:tr>
              <a:tr h="208815">
                <a:tc>
                  <a:txBody>
                    <a:bodyPr/>
                    <a:lstStyle/>
                    <a:p>
                      <a:pPr font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>
                          <a:effectLst/>
                          <a:highlight>
                            <a:srgbClr val="FFFF00"/>
                          </a:highlight>
                        </a:rPr>
                        <a:t>M: Professional, scientific and technical activities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  <a:highlight>
                            <a:srgbClr val="FFFF00"/>
                          </a:highlight>
                        </a:rPr>
                        <a:t>7.7%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10.5%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6.7%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extLst>
                  <a:ext uri="{0D108BD9-81ED-4DB2-BD59-A6C34878D82A}">
                    <a16:rowId xmlns:a16="http://schemas.microsoft.com/office/drawing/2014/main" val="3532564198"/>
                  </a:ext>
                </a:extLst>
              </a:tr>
              <a:tr h="208815">
                <a:tc>
                  <a:txBody>
                    <a:bodyPr/>
                    <a:lstStyle/>
                    <a:p>
                      <a:pPr font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effectLst/>
                          <a:highlight>
                            <a:srgbClr val="FFFF00"/>
                          </a:highlight>
                        </a:rPr>
                        <a:t>N: Administrative and support service activities</a:t>
                      </a:r>
                      <a:endParaRPr lang="en-GB" sz="12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 dirty="0">
                          <a:effectLst/>
                          <a:highlight>
                            <a:srgbClr val="FFFF00"/>
                          </a:highlight>
                        </a:rPr>
                        <a:t>6.3%</a:t>
                      </a:r>
                      <a:endParaRPr lang="en-GB" sz="12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6.0%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5.3%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extLst>
                  <a:ext uri="{0D108BD9-81ED-4DB2-BD59-A6C34878D82A}">
                    <a16:rowId xmlns:a16="http://schemas.microsoft.com/office/drawing/2014/main" val="3484021713"/>
                  </a:ext>
                </a:extLst>
              </a:tr>
              <a:tr h="411133">
                <a:tc>
                  <a:txBody>
                    <a:bodyPr/>
                    <a:lstStyle/>
                    <a:p>
                      <a:pPr font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O: Public administration and </a:t>
                      </a:r>
                      <a:r>
                        <a:rPr lang="en-US" sz="1200" kern="1200" dirty="0" err="1">
                          <a:effectLst/>
                        </a:rPr>
                        <a:t>defence</a:t>
                      </a:r>
                      <a:r>
                        <a:rPr lang="en-US" sz="1200" kern="1200" dirty="0">
                          <a:effectLst/>
                        </a:rPr>
                        <a:t>; compulsory social security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6.9%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4.8%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5.8%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extLst>
                  <a:ext uri="{0D108BD9-81ED-4DB2-BD59-A6C34878D82A}">
                    <a16:rowId xmlns:a16="http://schemas.microsoft.com/office/drawing/2014/main" val="1856607134"/>
                  </a:ext>
                </a:extLst>
              </a:tr>
              <a:tr h="208815">
                <a:tc>
                  <a:txBody>
                    <a:bodyPr/>
                    <a:lstStyle/>
                    <a:p>
                      <a:pPr font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 dirty="0">
                          <a:effectLst/>
                          <a:highlight>
                            <a:srgbClr val="FFFF00"/>
                          </a:highlight>
                        </a:rPr>
                        <a:t>P: Education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  <a:highlight>
                            <a:srgbClr val="FFFF00"/>
                          </a:highlight>
                        </a:rPr>
                        <a:t>9.9%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9.6%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9.9%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extLst>
                  <a:ext uri="{0D108BD9-81ED-4DB2-BD59-A6C34878D82A}">
                    <a16:rowId xmlns:a16="http://schemas.microsoft.com/office/drawing/2014/main" val="108495737"/>
                  </a:ext>
                </a:extLst>
              </a:tr>
              <a:tr h="208815">
                <a:tc>
                  <a:txBody>
                    <a:bodyPr/>
                    <a:lstStyle/>
                    <a:p>
                      <a:pPr font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>
                          <a:effectLst/>
                          <a:highlight>
                            <a:srgbClr val="FFFF00"/>
                          </a:highlight>
                        </a:rPr>
                        <a:t>Q: Human health and social work activities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 dirty="0">
                          <a:effectLst/>
                          <a:highlight>
                            <a:srgbClr val="FFFF00"/>
                          </a:highlight>
                        </a:rPr>
                        <a:t>15.7%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12.9%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14.6%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extLst>
                  <a:ext uri="{0D108BD9-81ED-4DB2-BD59-A6C34878D82A}">
                    <a16:rowId xmlns:a16="http://schemas.microsoft.com/office/drawing/2014/main" val="920195972"/>
                  </a:ext>
                </a:extLst>
              </a:tr>
              <a:tr h="208815">
                <a:tc>
                  <a:txBody>
                    <a:bodyPr/>
                    <a:lstStyle/>
                    <a:p>
                      <a:pPr font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R, S, T, U Other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 dirty="0">
                          <a:effectLst/>
                        </a:rPr>
                        <a:t>4.9%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5.8%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4.6%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extLst>
                  <a:ext uri="{0D108BD9-81ED-4DB2-BD59-A6C34878D82A}">
                    <a16:rowId xmlns:a16="http://schemas.microsoft.com/office/drawing/2014/main" val="2688238257"/>
                  </a:ext>
                </a:extLst>
              </a:tr>
              <a:tr h="41113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Total: All usual residents aged 16 years and over in employment the week before the census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>
                          <a:effectLst/>
                        </a:rPr>
                        <a:t>100%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 dirty="0">
                          <a:effectLst/>
                        </a:rPr>
                        <a:t>100%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kern="1200" dirty="0">
                          <a:effectLst/>
                        </a:rPr>
                        <a:t>100%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4" marR="6284" marT="6284" marB="0" anchor="b"/>
                </a:tc>
                <a:extLst>
                  <a:ext uri="{0D108BD9-81ED-4DB2-BD59-A6C34878D82A}">
                    <a16:rowId xmlns:a16="http://schemas.microsoft.com/office/drawing/2014/main" val="181754833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6F06F1C-49F2-4440-B7A4-80AB28C0A470}"/>
              </a:ext>
            </a:extLst>
          </p:cNvPr>
          <p:cNvSpPr txBox="1"/>
          <p:nvPr/>
        </p:nvSpPr>
        <p:spPr>
          <a:xfrm>
            <a:off x="8220982" y="1455576"/>
            <a:ext cx="3544920" cy="3441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400" dirty="0">
                <a:effectLst/>
                <a:ea typeface="Times New Roman" panose="02020603050405020304" pitchFamily="18" charset="0"/>
              </a:rPr>
              <a:t>Croydon has a smaller proportion of workers in the manufacturing industry and accommodation and food services industry compared to both London and England.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400" dirty="0">
                <a:effectLst/>
                <a:ea typeface="Times New Roman" panose="02020603050405020304" pitchFamily="18" charset="0"/>
              </a:rPr>
              <a:t>Croydon has a higher proportion of workers compared to both London and England in the following industries :</a:t>
            </a:r>
          </a:p>
          <a:p>
            <a:pPr lvl="0">
              <a:tabLst>
                <a:tab pos="457200" algn="l"/>
              </a:tabLst>
            </a:pPr>
            <a:endParaRPr lang="en-GB" sz="1400" dirty="0">
              <a:effectLst/>
              <a:ea typeface="Times New Roman" panose="02020603050405020304" pitchFamily="18" charset="0"/>
            </a:endParaRPr>
          </a:p>
          <a:p>
            <a:pPr lvl="0">
              <a:tabLst>
                <a:tab pos="457200" algn="l"/>
              </a:tabLst>
            </a:pPr>
            <a:r>
              <a:rPr lang="en-GB" sz="1400" dirty="0"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GB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Transport and storage</a:t>
            </a:r>
            <a:r>
              <a:rPr lang="en-GB" sz="1400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lvl="0">
              <a:tabLst>
                <a:tab pos="457200" algn="l"/>
              </a:tabLst>
            </a:pPr>
            <a:r>
              <a:rPr lang="en-GB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	Financial and insurance</a:t>
            </a:r>
            <a:r>
              <a:rPr lang="en-GB" sz="1400" dirty="0"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GB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Administrative and support </a:t>
            </a:r>
            <a:r>
              <a:rPr lang="en-GB" sz="1400" dirty="0"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GB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Public administration</a:t>
            </a:r>
          </a:p>
          <a:p>
            <a:pPr lvl="0">
              <a:tabLst>
                <a:tab pos="457200" algn="l"/>
              </a:tabLst>
            </a:pPr>
            <a:r>
              <a:rPr lang="en-GB" sz="1400" dirty="0"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GB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Human health and social 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9C85D9-4DB7-4A51-8A5C-3F90E1212A1E}"/>
              </a:ext>
            </a:extLst>
          </p:cNvPr>
          <p:cNvSpPr txBox="1"/>
          <p:nvPr/>
        </p:nvSpPr>
        <p:spPr>
          <a:xfrm>
            <a:off x="5682343" y="6382139"/>
            <a:ext cx="671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B2</a:t>
            </a:r>
          </a:p>
        </p:txBody>
      </p:sp>
    </p:spTree>
    <p:extLst>
      <p:ext uri="{BB962C8B-B14F-4D97-AF65-F5344CB8AC3E}">
        <p14:creationId xmlns:p14="http://schemas.microsoft.com/office/powerpoint/2010/main" val="417814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8968" y="6299291"/>
            <a:ext cx="4810779" cy="32684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Edmund Fallon -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7349" y="110564"/>
            <a:ext cx="10549303" cy="134501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effectLst/>
                <a:latin typeface="Fiendstar-Bold"/>
                <a:ea typeface="Calibri" panose="020F0502020204030204" pitchFamily="34" charset="0"/>
                <a:cs typeface="Fiendstar-Bold"/>
              </a:rPr>
              <a:t>2. Croydon is a place of opportunity for business, earning and learning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44081-034C-4DA3-A551-A4D8DE118E0C}"/>
              </a:ext>
            </a:extLst>
          </p:cNvPr>
          <p:cNvSpPr txBox="1"/>
          <p:nvPr/>
        </p:nvSpPr>
        <p:spPr>
          <a:xfrm>
            <a:off x="1090934" y="5810943"/>
            <a:ext cx="61065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Source: ONS Census 2021 </a:t>
            </a:r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25616-2963-4F7D-B1F0-8E3EDEB0152A}"/>
              </a:ext>
            </a:extLst>
          </p:cNvPr>
          <p:cNvSpPr txBox="1"/>
          <p:nvPr/>
        </p:nvSpPr>
        <p:spPr>
          <a:xfrm>
            <a:off x="809362" y="1389186"/>
            <a:ext cx="6105832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Employment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5AEF08-6CF5-42CF-99DA-076844E7CFD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580694" y="1764739"/>
            <a:ext cx="6511254" cy="38830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83CA28-56F0-40A6-806B-7596C583E031}"/>
              </a:ext>
            </a:extLst>
          </p:cNvPr>
          <p:cNvSpPr txBox="1"/>
          <p:nvPr/>
        </p:nvSpPr>
        <p:spPr>
          <a:xfrm>
            <a:off x="8714792" y="2467293"/>
            <a:ext cx="2568322" cy="2251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 terms of Economic activity status, Croydon has a similar profile to London.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Both in Croydon and in London, the proportion of economically active people is higher than at the national level.</a:t>
            </a:r>
            <a:endParaRPr lang="en-GB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b="1" u="none" strike="noStrike" kern="1200" dirty="0">
                <a:solidFill>
                  <a:srgbClr val="000000"/>
                </a:solidFill>
                <a:effectLst/>
                <a:uFill>
                  <a:solidFill>
                    <a:srgbClr val="660066"/>
                  </a:solidFill>
                </a:u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562D25-CB9C-48DC-BD47-F729E37BD8CD}"/>
              </a:ext>
            </a:extLst>
          </p:cNvPr>
          <p:cNvSpPr txBox="1"/>
          <p:nvPr/>
        </p:nvSpPr>
        <p:spPr>
          <a:xfrm>
            <a:off x="5682343" y="6382139"/>
            <a:ext cx="531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ECFCFE-AD97-4FD5-9D15-5448C3652421}"/>
              </a:ext>
            </a:extLst>
          </p:cNvPr>
          <p:cNvSpPr txBox="1"/>
          <p:nvPr/>
        </p:nvSpPr>
        <p:spPr>
          <a:xfrm>
            <a:off x="2526890" y="1389185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Economically Active</a:t>
            </a:r>
          </a:p>
        </p:txBody>
      </p:sp>
    </p:spTree>
    <p:extLst>
      <p:ext uri="{BB962C8B-B14F-4D97-AF65-F5344CB8AC3E}">
        <p14:creationId xmlns:p14="http://schemas.microsoft.com/office/powerpoint/2010/main" val="219485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8968" y="6299291"/>
            <a:ext cx="4810779" cy="32684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Edmund Fallon -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7349" y="110564"/>
            <a:ext cx="10549303" cy="134501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effectLst/>
                <a:latin typeface="Fiendstar-Bold"/>
                <a:ea typeface="Calibri" panose="020F0502020204030204" pitchFamily="34" charset="0"/>
                <a:cs typeface="Fiendstar-Bold"/>
              </a:rPr>
              <a:t>2. Croydon is a place of opportunity for business, earning and learning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44081-034C-4DA3-A551-A4D8DE118E0C}"/>
              </a:ext>
            </a:extLst>
          </p:cNvPr>
          <p:cNvSpPr txBox="1"/>
          <p:nvPr/>
        </p:nvSpPr>
        <p:spPr>
          <a:xfrm>
            <a:off x="1090934" y="5810943"/>
            <a:ext cx="61065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Source: ONS Census 2021 </a:t>
            </a:r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25616-2963-4F7D-B1F0-8E3EDEB0152A}"/>
              </a:ext>
            </a:extLst>
          </p:cNvPr>
          <p:cNvSpPr txBox="1"/>
          <p:nvPr/>
        </p:nvSpPr>
        <p:spPr>
          <a:xfrm>
            <a:off x="809362" y="1389186"/>
            <a:ext cx="6105832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Employment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674B85-569A-4368-9982-E2583F6651A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164826" y="1954133"/>
            <a:ext cx="5555226" cy="38568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F72810-9AFB-4273-ABAF-98E682A6DD63}"/>
              </a:ext>
            </a:extLst>
          </p:cNvPr>
          <p:cNvSpPr txBox="1"/>
          <p:nvPr/>
        </p:nvSpPr>
        <p:spPr>
          <a:xfrm>
            <a:off x="6076234" y="1472905"/>
            <a:ext cx="2917773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Part-time and Full-time Split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9D8D1D-9FF1-4BBB-B635-79ADCB72A6D4}"/>
              </a:ext>
            </a:extLst>
          </p:cNvPr>
          <p:cNvSpPr txBox="1"/>
          <p:nvPr/>
        </p:nvSpPr>
        <p:spPr>
          <a:xfrm>
            <a:off x="715348" y="2025069"/>
            <a:ext cx="4348813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u="sng" dirty="0">
                <a:latin typeface="Calibri" panose="020F0502020204030204" pitchFamily="34" charset="0"/>
                <a:cs typeface="Times New Roman" panose="02020603050405020304" pitchFamily="18" charset="0"/>
              </a:rPr>
              <a:t>16+ years (Worked &lt;=15 hours per week)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DF05E3-F481-4CC6-92A9-1D2E744F18F4}"/>
              </a:ext>
            </a:extLst>
          </p:cNvPr>
          <p:cNvSpPr txBox="1"/>
          <p:nvPr/>
        </p:nvSpPr>
        <p:spPr>
          <a:xfrm>
            <a:off x="5682343" y="6382139"/>
            <a:ext cx="662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B4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62DB622-DEE0-438D-B87A-82FDA5ECC5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534967"/>
              </p:ext>
            </p:extLst>
          </p:nvPr>
        </p:nvGraphicFramePr>
        <p:xfrm>
          <a:off x="715348" y="2575303"/>
          <a:ext cx="5115181" cy="29857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1481">
                  <a:extLst>
                    <a:ext uri="{9D8B030D-6E8A-4147-A177-3AD203B41FA5}">
                      <a16:colId xmlns:a16="http://schemas.microsoft.com/office/drawing/2014/main" val="1739205502"/>
                    </a:ext>
                  </a:extLst>
                </a:gridCol>
                <a:gridCol w="1826850">
                  <a:extLst>
                    <a:ext uri="{9D8B030D-6E8A-4147-A177-3AD203B41FA5}">
                      <a16:colId xmlns:a16="http://schemas.microsoft.com/office/drawing/2014/main" val="2327059653"/>
                    </a:ext>
                  </a:extLst>
                </a:gridCol>
                <a:gridCol w="1826850">
                  <a:extLst>
                    <a:ext uri="{9D8B030D-6E8A-4147-A177-3AD203B41FA5}">
                      <a16:colId xmlns:a16="http://schemas.microsoft.com/office/drawing/2014/main" val="633577055"/>
                    </a:ext>
                  </a:extLst>
                </a:gridCol>
              </a:tblGrid>
              <a:tr h="522399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600" u="none" strike="noStrike" dirty="0">
                          <a:effectLst/>
                        </a:rPr>
                        <a:t>Employment</a:t>
                      </a:r>
                      <a:endParaRPr lang="en-GB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5" marR="6155" marT="615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600" u="none" strike="noStrike">
                          <a:effectLst/>
                        </a:rPr>
                        <a:t>Census 2011 </a:t>
                      </a:r>
                      <a:endParaRPr lang="en-GB" sz="1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5" marR="6155" marT="615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600" u="none" strike="noStrike">
                          <a:effectLst/>
                        </a:rPr>
                        <a:t>Census 2021</a:t>
                      </a:r>
                      <a:endParaRPr lang="en-GB" sz="1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5" marR="6155" marT="6155" marB="0" anchor="ctr"/>
                </a:tc>
                <a:extLst>
                  <a:ext uri="{0D108BD9-81ED-4DB2-BD59-A6C34878D82A}">
                    <a16:rowId xmlns:a16="http://schemas.microsoft.com/office/drawing/2014/main" val="1958136723"/>
                  </a:ext>
                </a:extLst>
              </a:tr>
              <a:tr h="6438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600" u="none" strike="noStrike">
                          <a:effectLst/>
                        </a:rPr>
                        <a:t>16+ years </a:t>
                      </a:r>
                      <a:endParaRPr lang="en-GB" sz="1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5" marR="6155" marT="61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u="none" strike="noStrike" dirty="0">
                          <a:effectLst/>
                        </a:rPr>
                        <a:t>58.60%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5" marR="6155" marT="61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u="none" strike="noStrike">
                          <a:effectLst/>
                        </a:rPr>
                        <a:t>59.30%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5" marR="6155" marT="6155" marB="0" anchor="ctr"/>
                </a:tc>
                <a:extLst>
                  <a:ext uri="{0D108BD9-81ED-4DB2-BD59-A6C34878D82A}">
                    <a16:rowId xmlns:a16="http://schemas.microsoft.com/office/drawing/2014/main" val="2573880273"/>
                  </a:ext>
                </a:extLst>
              </a:tr>
              <a:tr h="905069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600" u="none" strike="noStrike">
                          <a:effectLst/>
                        </a:rPr>
                        <a:t>Unemployed (16+ years)</a:t>
                      </a:r>
                      <a:endParaRPr lang="en-GB" sz="1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5" marR="6155" marT="61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u="none" strike="noStrike" dirty="0">
                          <a:effectLst/>
                        </a:rPr>
                        <a:t>5.10%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5" marR="6155" marT="61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u="none" strike="noStrike">
                          <a:effectLst/>
                        </a:rPr>
                        <a:t>4.10%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5" marR="6155" marT="6155" marB="0" anchor="ctr"/>
                </a:tc>
                <a:extLst>
                  <a:ext uri="{0D108BD9-81ED-4DB2-BD59-A6C34878D82A}">
                    <a16:rowId xmlns:a16="http://schemas.microsoft.com/office/drawing/2014/main" val="2427004394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600" u="none" strike="noStrike">
                          <a:effectLst/>
                        </a:rPr>
                        <a:t>Retired (economically inactive)</a:t>
                      </a:r>
                      <a:endParaRPr lang="en-GB" sz="1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5" marR="6155" marT="61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u="none" strike="noStrike" dirty="0">
                          <a:effectLst/>
                        </a:rPr>
                        <a:t>15.90%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5" marR="6155" marT="61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u="none" strike="noStrike" dirty="0">
                          <a:effectLst/>
                        </a:rPr>
                        <a:t>15.50%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55" marR="6155" marT="6155" marB="0" anchor="ctr"/>
                </a:tc>
                <a:extLst>
                  <a:ext uri="{0D108BD9-81ED-4DB2-BD59-A6C34878D82A}">
                    <a16:rowId xmlns:a16="http://schemas.microsoft.com/office/drawing/2014/main" val="30423792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902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8968" y="6299291"/>
            <a:ext cx="4810779" cy="32684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Edmund Fallon -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7349" y="110564"/>
            <a:ext cx="10549303" cy="134501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effectLst/>
                <a:latin typeface="Fiendstar-Bold"/>
                <a:ea typeface="Calibri" panose="020F0502020204030204" pitchFamily="34" charset="0"/>
                <a:cs typeface="Fiendstar-Bold"/>
              </a:rPr>
              <a:t>2. Croydon is a place of opportunity for business, earning and learning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44081-034C-4DA3-A551-A4D8DE118E0C}"/>
              </a:ext>
            </a:extLst>
          </p:cNvPr>
          <p:cNvSpPr txBox="1"/>
          <p:nvPr/>
        </p:nvSpPr>
        <p:spPr>
          <a:xfrm>
            <a:off x="1090934" y="5810943"/>
            <a:ext cx="61065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Source: ONS Census 2021 </a:t>
            </a:r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25616-2963-4F7D-B1F0-8E3EDEB0152A}"/>
              </a:ext>
            </a:extLst>
          </p:cNvPr>
          <p:cNvSpPr txBox="1"/>
          <p:nvPr/>
        </p:nvSpPr>
        <p:spPr>
          <a:xfrm>
            <a:off x="809362" y="1389186"/>
            <a:ext cx="6105832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Employment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F72810-9AFB-4273-ABAF-98E682A6DD63}"/>
              </a:ext>
            </a:extLst>
          </p:cNvPr>
          <p:cNvSpPr txBox="1"/>
          <p:nvPr/>
        </p:nvSpPr>
        <p:spPr>
          <a:xfrm>
            <a:off x="2403391" y="1349572"/>
            <a:ext cx="2917773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Individuals Hours Worked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68AAFF-31E1-4808-B2CE-F08BC0D0F45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90933" y="1725124"/>
            <a:ext cx="6883027" cy="41904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1362D7-DA42-42A0-A73E-3F9732D69778}"/>
              </a:ext>
            </a:extLst>
          </p:cNvPr>
          <p:cNvSpPr txBox="1"/>
          <p:nvPr/>
        </p:nvSpPr>
        <p:spPr>
          <a:xfrm>
            <a:off x="8652386" y="1725124"/>
            <a:ext cx="3004351" cy="3544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70.6% of the Croydon workforce work full-time for a minimum of 31 hours a week and some of this cohort work in excess of 49 hours a week.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This proportion is similar to the England average (70.2%) but slightly lower than the London average (72.0%).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29.3% of the Croydon workforce were working 30 hours or less a week in part-time jobs around the Census date.</a:t>
            </a:r>
            <a:endParaRPr lang="en-GB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D51ACE-EFCE-4F65-9A19-F41A04F0F966}"/>
              </a:ext>
            </a:extLst>
          </p:cNvPr>
          <p:cNvSpPr txBox="1"/>
          <p:nvPr/>
        </p:nvSpPr>
        <p:spPr>
          <a:xfrm>
            <a:off x="5682343" y="6382139"/>
            <a:ext cx="587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B5</a:t>
            </a:r>
          </a:p>
        </p:txBody>
      </p:sp>
    </p:spTree>
    <p:extLst>
      <p:ext uri="{BB962C8B-B14F-4D97-AF65-F5344CB8AC3E}">
        <p14:creationId xmlns:p14="http://schemas.microsoft.com/office/powerpoint/2010/main" val="90788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8968" y="6299291"/>
            <a:ext cx="4810779" cy="32684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Edmund Fallon -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7349" y="110564"/>
            <a:ext cx="10549303" cy="134501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effectLst/>
                <a:latin typeface="Fiendstar-Bold"/>
                <a:ea typeface="Calibri" panose="020F0502020204030204" pitchFamily="34" charset="0"/>
                <a:cs typeface="Fiendstar-Bold"/>
              </a:rPr>
              <a:t>2. Croydon is a place of opportunity for business, earning and learning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44081-034C-4DA3-A551-A4D8DE118E0C}"/>
              </a:ext>
            </a:extLst>
          </p:cNvPr>
          <p:cNvSpPr txBox="1"/>
          <p:nvPr/>
        </p:nvSpPr>
        <p:spPr>
          <a:xfrm>
            <a:off x="1090934" y="5810943"/>
            <a:ext cx="61065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Source: ONS Census 2021 </a:t>
            </a:r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25616-2963-4F7D-B1F0-8E3EDEB0152A}"/>
              </a:ext>
            </a:extLst>
          </p:cNvPr>
          <p:cNvSpPr txBox="1"/>
          <p:nvPr/>
        </p:nvSpPr>
        <p:spPr>
          <a:xfrm>
            <a:off x="809362" y="1389186"/>
            <a:ext cx="6105832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Employment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FE1640-5D5D-4B29-9A16-5EDA93DF367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27349" y="1281110"/>
            <a:ext cx="7184264" cy="45298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8F962B-6B8D-4BB5-A5B7-E0D31CCCFF9E}"/>
              </a:ext>
            </a:extLst>
          </p:cNvPr>
          <p:cNvSpPr txBox="1"/>
          <p:nvPr/>
        </p:nvSpPr>
        <p:spPr>
          <a:xfrm>
            <a:off x="8357420" y="1866105"/>
            <a:ext cx="348302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400" dirty="0">
                <a:effectLst/>
                <a:ea typeface="Times New Roman" panose="02020603050405020304" pitchFamily="18" charset="0"/>
              </a:rPr>
              <a:t>1 in 10 (9.6%) of Croydon’s working age population have never worked or have been long-term unemployed. </a:t>
            </a: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14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400" dirty="0">
                <a:effectLst/>
                <a:ea typeface="Times New Roman" panose="02020603050405020304" pitchFamily="18" charset="0"/>
              </a:rPr>
              <a:t>The average for London is slightly more (10.1%) but still 1 in 10.</a:t>
            </a: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14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400" dirty="0">
                <a:effectLst/>
                <a:ea typeface="Times New Roman" panose="02020603050405020304" pitchFamily="18" charset="0"/>
              </a:rPr>
              <a:t>Richmond upon Thames has the smallest proportion of never worked or long-term unemployed – 1 n 18 (5.5%)</a:t>
            </a: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14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400" dirty="0">
                <a:effectLst/>
                <a:ea typeface="Times New Roman" panose="02020603050405020304" pitchFamily="18" charset="0"/>
              </a:rPr>
              <a:t>Newham has the biggest proportion of never worked or long-term unemployed – 1 in 7 (15.1%).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32F5D9-686B-40F6-9874-139206A63ECE}"/>
              </a:ext>
            </a:extLst>
          </p:cNvPr>
          <p:cNvSpPr txBox="1"/>
          <p:nvPr/>
        </p:nvSpPr>
        <p:spPr>
          <a:xfrm>
            <a:off x="5682343" y="6382139"/>
            <a:ext cx="671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B6</a:t>
            </a:r>
          </a:p>
        </p:txBody>
      </p:sp>
    </p:spTree>
    <p:extLst>
      <p:ext uri="{BB962C8B-B14F-4D97-AF65-F5344CB8AC3E}">
        <p14:creationId xmlns:p14="http://schemas.microsoft.com/office/powerpoint/2010/main" val="322362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36FAA9E6-66CA-4EB3-977C-D5DD086BAB0B}"/>
              </a:ext>
            </a:extLst>
          </p:cNvPr>
          <p:cNvSpPr/>
          <p:nvPr/>
        </p:nvSpPr>
        <p:spPr>
          <a:xfrm>
            <a:off x="0" y="0"/>
            <a:ext cx="12192000" cy="6867237"/>
          </a:xfrm>
          <a:prstGeom prst="rect">
            <a:avLst/>
          </a:prstGeom>
          <a:solidFill>
            <a:srgbClr val="880088"/>
          </a:solidFill>
          <a:ln w="3175">
            <a:miter lim="400000"/>
          </a:ln>
          <a:effectLst>
            <a:outerShdw blurRad="12700" dir="5400000" rotWithShape="0">
              <a:srgbClr val="000000">
                <a:alpha val="50000"/>
              </a:srgbClr>
            </a:outerShdw>
          </a:effectLst>
        </p:spPr>
        <p:txBody>
          <a:bodyPr lIns="24292" tIns="24292" rIns="24292" bIns="24292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</a:defRPr>
            </a:pPr>
            <a:endParaRPr sz="1088" dirty="0">
              <a:solidFill>
                <a:srgbClr val="FFFFFF"/>
              </a:solidFill>
              <a:ea typeface="ヒラギノ角ゴ Pro W3" charset="-128"/>
            </a:endParaRPr>
          </a:p>
        </p:txBody>
      </p:sp>
      <p:sp>
        <p:nvSpPr>
          <p:cNvPr id="6" name="I’m here because I care about:…"/>
          <p:cNvSpPr txBox="1"/>
          <p:nvPr/>
        </p:nvSpPr>
        <p:spPr>
          <a:xfrm>
            <a:off x="665051" y="568736"/>
            <a:ext cx="10539167" cy="1895718"/>
          </a:xfrm>
          <a:prstGeom prst="rect">
            <a:avLst/>
          </a:prstGeom>
          <a:ln w="3175">
            <a:miter lim="400000"/>
          </a:ln>
        </p:spPr>
        <p:txBody>
          <a:bodyPr wrap="square" lIns="24292" tIns="24292" rIns="24292" bIns="24292" anchor="b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60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ONS Census 2021 –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60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         </a:t>
            </a:r>
            <a:r>
              <a:rPr lang="en-GB" sz="6000" b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Data on </a:t>
            </a:r>
            <a:r>
              <a:rPr lang="en-GB" sz="60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Croydon</a:t>
            </a:r>
            <a:endParaRPr lang="en-GB" sz="6000" b="1" dirty="0">
              <a:solidFill>
                <a:schemeClr val="bg1"/>
              </a:solidFill>
              <a:latin typeface="Arial"/>
              <a:ea typeface="ヒラギノ角ゴ Pro W3" charset="-128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587367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99737" y="4062471"/>
            <a:ext cx="96172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3000" b="1" dirty="0">
              <a:solidFill>
                <a:schemeClr val="bg1"/>
              </a:solidFill>
              <a:latin typeface="Arial"/>
              <a:ea typeface="ヒラギノ角ゴ Pro W3" charset="-128"/>
              <a:cs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000" dirty="0">
                <a:solidFill>
                  <a:schemeClr val="bg1"/>
                </a:solidFill>
                <a:latin typeface="Arial"/>
                <a:ea typeface="ヒラギノ角ゴ Pro W3" charset="-128"/>
                <a:cs typeface="Arial"/>
              </a:rPr>
              <a:t>Edmund Fallon – Senior Corporate Intelligence Officer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dirty="0">
                <a:solidFill>
                  <a:schemeClr val="bg1"/>
                </a:solidFill>
                <a:latin typeface="Arial"/>
                <a:ea typeface="ヒラギノ角ゴ Pro W3" charset="-128"/>
                <a:cs typeface="Arial"/>
              </a:rPr>
              <a:t>Business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chemeClr val="bg1"/>
                </a:solidFill>
                <a:latin typeface="Arial"/>
                <a:ea typeface="ヒラギノ角ゴ Pro W3" charset="-128"/>
                <a:cs typeface="Arial"/>
              </a:rPr>
              <a:t>Intelligence &amp; Performance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dirty="0">
                <a:solidFill>
                  <a:schemeClr val="bg1"/>
                </a:solidFill>
                <a:latin typeface="Arial"/>
                <a:ea typeface="ヒラギノ角ゴ Pro W3" charset="-128"/>
                <a:cs typeface="Arial"/>
              </a:rPr>
              <a:t>Policy, Programmes &amp; Performance Division</a:t>
            </a: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855" y="6081308"/>
            <a:ext cx="2145174" cy="60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7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8968" y="6299291"/>
            <a:ext cx="4810779" cy="32684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Edmund Fallon -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7349" y="110564"/>
            <a:ext cx="10549303" cy="134501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effectLst/>
                <a:latin typeface="Fiendstar-Bold"/>
                <a:ea typeface="Calibri" panose="020F0502020204030204" pitchFamily="34" charset="0"/>
                <a:cs typeface="Fiendstar-Bold"/>
              </a:rPr>
              <a:t>2. Croydon is a place of opportunity for business, earning and learning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44081-034C-4DA3-A551-A4D8DE118E0C}"/>
              </a:ext>
            </a:extLst>
          </p:cNvPr>
          <p:cNvSpPr txBox="1"/>
          <p:nvPr/>
        </p:nvSpPr>
        <p:spPr>
          <a:xfrm>
            <a:off x="1090934" y="5810943"/>
            <a:ext cx="61065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Source: ONS Census 2021 </a:t>
            </a:r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25616-2963-4F7D-B1F0-8E3EDEB0152A}"/>
              </a:ext>
            </a:extLst>
          </p:cNvPr>
          <p:cNvSpPr txBox="1"/>
          <p:nvPr/>
        </p:nvSpPr>
        <p:spPr>
          <a:xfrm>
            <a:off x="838859" y="1304493"/>
            <a:ext cx="6105832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Employment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8F962B-6B8D-4BB5-A5B7-E0D31CCCFF9E}"/>
              </a:ext>
            </a:extLst>
          </p:cNvPr>
          <p:cNvSpPr txBox="1"/>
          <p:nvPr/>
        </p:nvSpPr>
        <p:spPr>
          <a:xfrm>
            <a:off x="8327923" y="1455576"/>
            <a:ext cx="3148730" cy="4621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About 1 in 8 (12.7%) of Croydon’s workforce are managers, directors or senior officials. This is slightly lower than in London and England.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Nearly 4 in 10 (37.0%) work in professional, Associate professional and technical occupations.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One in 10 (10.2%) work in administrative or secretarial occupations which is a slightly higher proportion compared to London and England.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One in 10 (9.6%) also work in the caring, leisure and other service industry which is a slightly higher proportion than in London and England.</a:t>
            </a:r>
            <a:endParaRPr lang="en-GB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8CFDED-1F7B-4D73-86F2-E73F5EEF1A9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54561" y="1592602"/>
            <a:ext cx="7393257" cy="41906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0BF8B1-C343-4C83-9C6F-2F8AE8D85007}"/>
              </a:ext>
            </a:extLst>
          </p:cNvPr>
          <p:cNvSpPr txBox="1"/>
          <p:nvPr/>
        </p:nvSpPr>
        <p:spPr>
          <a:xfrm>
            <a:off x="2536723" y="1304493"/>
            <a:ext cx="1514168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Occupations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AFA78D-3D3B-49F6-863F-93B1EF3BFE4E}"/>
              </a:ext>
            </a:extLst>
          </p:cNvPr>
          <p:cNvSpPr txBox="1"/>
          <p:nvPr/>
        </p:nvSpPr>
        <p:spPr>
          <a:xfrm>
            <a:off x="5682343" y="6382139"/>
            <a:ext cx="578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B7</a:t>
            </a:r>
          </a:p>
        </p:txBody>
      </p:sp>
    </p:spTree>
    <p:extLst>
      <p:ext uri="{BB962C8B-B14F-4D97-AF65-F5344CB8AC3E}">
        <p14:creationId xmlns:p14="http://schemas.microsoft.com/office/powerpoint/2010/main" val="301541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8968" y="6299291"/>
            <a:ext cx="4810779" cy="32684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Edmund Fallon -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7349" y="110564"/>
            <a:ext cx="10549303" cy="134501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effectLst/>
                <a:latin typeface="Fiendstar-Bold"/>
                <a:ea typeface="Calibri" panose="020F0502020204030204" pitchFamily="34" charset="0"/>
                <a:cs typeface="Fiendstar-Bold"/>
              </a:rPr>
              <a:t>2. Croydon is a place of opportunity for business, earning and learning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44081-034C-4DA3-A551-A4D8DE118E0C}"/>
              </a:ext>
            </a:extLst>
          </p:cNvPr>
          <p:cNvSpPr txBox="1"/>
          <p:nvPr/>
        </p:nvSpPr>
        <p:spPr>
          <a:xfrm>
            <a:off x="1090934" y="5810943"/>
            <a:ext cx="61065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Source: ONS Census 2021 </a:t>
            </a:r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25616-2963-4F7D-B1F0-8E3EDEB0152A}"/>
              </a:ext>
            </a:extLst>
          </p:cNvPr>
          <p:cNvSpPr txBox="1"/>
          <p:nvPr/>
        </p:nvSpPr>
        <p:spPr>
          <a:xfrm>
            <a:off x="838859" y="1304493"/>
            <a:ext cx="149379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Diversity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A63FC5CB-827D-48EF-BDF9-B2CD180CEB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1848660"/>
              </p:ext>
            </p:extLst>
          </p:nvPr>
        </p:nvGraphicFramePr>
        <p:xfrm>
          <a:off x="211495" y="1625175"/>
          <a:ext cx="8331824" cy="3925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73FE99F-FC73-4924-B751-26DD13C8BA44}"/>
              </a:ext>
            </a:extLst>
          </p:cNvPr>
          <p:cNvSpPr txBox="1"/>
          <p:nvPr/>
        </p:nvSpPr>
        <p:spPr>
          <a:xfrm>
            <a:off x="5682343" y="6382139"/>
            <a:ext cx="587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31E13F-365E-4D60-8934-DB288640FD92}"/>
              </a:ext>
            </a:extLst>
          </p:cNvPr>
          <p:cNvSpPr txBox="1"/>
          <p:nvPr/>
        </p:nvSpPr>
        <p:spPr>
          <a:xfrm>
            <a:off x="2043404" y="1296787"/>
            <a:ext cx="2883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Top 10 Countries of birth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98BD26-3E16-4E00-9D1C-DDCB5DE394B6}"/>
              </a:ext>
            </a:extLst>
          </p:cNvPr>
          <p:cNvSpPr txBox="1"/>
          <p:nvPr/>
        </p:nvSpPr>
        <p:spPr>
          <a:xfrm>
            <a:off x="8469982" y="1409109"/>
            <a:ext cx="2883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Top 5 Countries of birth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5F18C22F-B8CD-43B4-A27D-38EDC50C6A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8069674"/>
              </p:ext>
            </p:extLst>
          </p:nvPr>
        </p:nvGraphicFramePr>
        <p:xfrm>
          <a:off x="8876122" y="2007202"/>
          <a:ext cx="2797175" cy="1493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2796739" imgH="1493540" progId="Excel.Sheet.12">
                  <p:embed/>
                </p:oleObj>
              </mc:Choice>
              <mc:Fallback>
                <p:oleObj name="Worksheet" r:id="rId4" imgW="2796739" imgH="1493540" progId="Excel.Sheet.12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5F18C22F-B8CD-43B4-A27D-38EDC50C6A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876122" y="2007202"/>
                        <a:ext cx="2797175" cy="1493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768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8968" y="6299291"/>
            <a:ext cx="4810779" cy="32684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Edmund Fallon -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7349" y="110564"/>
            <a:ext cx="10549303" cy="134501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effectLst/>
                <a:latin typeface="Fiendstar-Bold"/>
                <a:ea typeface="Calibri" panose="020F0502020204030204" pitchFamily="34" charset="0"/>
                <a:cs typeface="Fiendstar-Bold"/>
              </a:rPr>
              <a:t>2. Croydon is a place of opportunity for business, earning and learning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44081-034C-4DA3-A551-A4D8DE118E0C}"/>
              </a:ext>
            </a:extLst>
          </p:cNvPr>
          <p:cNvSpPr txBox="1"/>
          <p:nvPr/>
        </p:nvSpPr>
        <p:spPr>
          <a:xfrm>
            <a:off x="1834310" y="5873235"/>
            <a:ext cx="61065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Source: ONS Census 2021 </a:t>
            </a:r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25616-2963-4F7D-B1F0-8E3EDEB0152A}"/>
              </a:ext>
            </a:extLst>
          </p:cNvPr>
          <p:cNvSpPr txBox="1"/>
          <p:nvPr/>
        </p:nvSpPr>
        <p:spPr>
          <a:xfrm>
            <a:off x="838859" y="1304493"/>
            <a:ext cx="6105832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Diversity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D7AD2-B062-4F3B-9CD5-F2994ED5D05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27349" y="1743038"/>
            <a:ext cx="7451620" cy="41149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4688E4-4C96-45EF-B533-9D62EEF89CA6}"/>
              </a:ext>
            </a:extLst>
          </p:cNvPr>
          <p:cNvSpPr txBox="1"/>
          <p:nvPr/>
        </p:nvSpPr>
        <p:spPr>
          <a:xfrm>
            <a:off x="1834310" y="1325966"/>
            <a:ext cx="3160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Broad Ethnic Groups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23DDD8-40B3-4C62-83FB-34FD261A1987}"/>
              </a:ext>
            </a:extLst>
          </p:cNvPr>
          <p:cNvSpPr txBox="1"/>
          <p:nvPr/>
        </p:nvSpPr>
        <p:spPr>
          <a:xfrm>
            <a:off x="5682343" y="6382139"/>
            <a:ext cx="587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6A5BAB-058A-42E0-9E36-FDCF37486283}"/>
              </a:ext>
            </a:extLst>
          </p:cNvPr>
          <p:cNvSpPr txBox="1"/>
          <p:nvPr/>
        </p:nvSpPr>
        <p:spPr>
          <a:xfrm>
            <a:off x="8649478" y="1743038"/>
            <a:ext cx="297646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sz="1400" dirty="0"/>
              <a:t>Over the 10 year period from 2011 to 2021, only the proportion of people from the White communities in Croydon has got smaller.  </a:t>
            </a:r>
            <a:r>
              <a:rPr lang="en-GB" altLang="en-US" sz="1400" b="1" dirty="0"/>
              <a:t>A reduction of 6.7%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GB" altLang="en-US" sz="14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sz="1400" dirty="0"/>
              <a:t>The number of residents from the Black communities has increased by </a:t>
            </a:r>
            <a:r>
              <a:rPr lang="en-GB" altLang="en-US" sz="1400" b="1" dirty="0"/>
              <a:t>2.4%.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GB" altLang="en-US" sz="14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sz="1400" dirty="0"/>
              <a:t>The number of residents from the Asian communities has increased by </a:t>
            </a:r>
            <a:r>
              <a:rPr lang="en-GB" altLang="en-US" sz="1400" b="1" dirty="0"/>
              <a:t>1.1%.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GB" altLang="en-US" sz="14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GB" altLang="en-US" sz="14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sz="1400" b="1" dirty="0"/>
              <a:t>Mixed</a:t>
            </a:r>
            <a:r>
              <a:rPr lang="en-GB" altLang="en-US" sz="1400" dirty="0"/>
              <a:t> up </a:t>
            </a:r>
            <a:r>
              <a:rPr lang="en-GB" altLang="en-US" sz="1400" b="1" dirty="0"/>
              <a:t>1% </a:t>
            </a:r>
            <a:r>
              <a:rPr lang="en-GB" altLang="en-US" sz="1400" dirty="0"/>
              <a:t>and </a:t>
            </a:r>
            <a:r>
              <a:rPr lang="en-GB" altLang="en-US" sz="1400" b="1" dirty="0"/>
              <a:t>Other</a:t>
            </a:r>
            <a:r>
              <a:rPr lang="en-GB" altLang="en-US" sz="1400" dirty="0"/>
              <a:t> up </a:t>
            </a:r>
            <a:r>
              <a:rPr lang="en-GB" altLang="en-US" sz="1400" b="1" dirty="0"/>
              <a:t>2.1%</a:t>
            </a:r>
            <a:r>
              <a:rPr lang="en-GB" alt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556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8968" y="6299291"/>
            <a:ext cx="4810779" cy="32684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Edmund Fallon -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7349" y="110564"/>
            <a:ext cx="10549303" cy="134501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effectLst/>
                <a:latin typeface="Fiendstar-Bold"/>
                <a:ea typeface="Calibri" panose="020F0502020204030204" pitchFamily="34" charset="0"/>
                <a:cs typeface="Fiendstar-Bold"/>
              </a:rPr>
              <a:t>2. Croydon is a place of opportunity for business, earning and learning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44081-034C-4DA3-A551-A4D8DE118E0C}"/>
              </a:ext>
            </a:extLst>
          </p:cNvPr>
          <p:cNvSpPr txBox="1"/>
          <p:nvPr/>
        </p:nvSpPr>
        <p:spPr>
          <a:xfrm>
            <a:off x="1094818" y="5822762"/>
            <a:ext cx="61065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Source: ONS Census 2021 </a:t>
            </a:r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25616-2963-4F7D-B1F0-8E3EDEB0152A}"/>
              </a:ext>
            </a:extLst>
          </p:cNvPr>
          <p:cNvSpPr txBox="1"/>
          <p:nvPr/>
        </p:nvSpPr>
        <p:spPr>
          <a:xfrm>
            <a:off x="838859" y="1304493"/>
            <a:ext cx="6105832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Diversity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4688E4-4C96-45EF-B533-9D62EEF89CA6}"/>
              </a:ext>
            </a:extLst>
          </p:cNvPr>
          <p:cNvSpPr txBox="1"/>
          <p:nvPr/>
        </p:nvSpPr>
        <p:spPr>
          <a:xfrm>
            <a:off x="2101645" y="1346866"/>
            <a:ext cx="3160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Multiple Languages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24D79D0-1904-4275-AA59-2C27DF3A63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524386"/>
              </p:ext>
            </p:extLst>
          </p:nvPr>
        </p:nvGraphicFramePr>
        <p:xfrm>
          <a:off x="6823290" y="1253333"/>
          <a:ext cx="5000825" cy="4351333"/>
        </p:xfrm>
        <a:graphic>
          <a:graphicData uri="http://schemas.openxmlformats.org/drawingml/2006/table">
            <a:tbl>
              <a:tblPr/>
              <a:tblGrid>
                <a:gridCol w="2662211">
                  <a:extLst>
                    <a:ext uri="{9D8B030D-6E8A-4147-A177-3AD203B41FA5}">
                      <a16:colId xmlns:a16="http://schemas.microsoft.com/office/drawing/2014/main" val="1548113077"/>
                    </a:ext>
                  </a:extLst>
                </a:gridCol>
                <a:gridCol w="1076359">
                  <a:extLst>
                    <a:ext uri="{9D8B030D-6E8A-4147-A177-3AD203B41FA5}">
                      <a16:colId xmlns:a16="http://schemas.microsoft.com/office/drawing/2014/main" val="266682218"/>
                    </a:ext>
                  </a:extLst>
                </a:gridCol>
                <a:gridCol w="1262255">
                  <a:extLst>
                    <a:ext uri="{9D8B030D-6E8A-4147-A177-3AD203B41FA5}">
                      <a16:colId xmlns:a16="http://schemas.microsoft.com/office/drawing/2014/main" val="4213166227"/>
                    </a:ext>
                  </a:extLst>
                </a:gridCol>
              </a:tblGrid>
              <a:tr h="180158">
                <a:tc>
                  <a:txBody>
                    <a:bodyPr/>
                    <a:lstStyle/>
                    <a:p>
                      <a:pPr font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Main language (detailed)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2021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%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8527189"/>
                  </a:ext>
                </a:extLst>
              </a:tr>
              <a:tr h="180158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English (English or Welsh in Wales)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315,336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84.0%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0941235"/>
                  </a:ext>
                </a:extLst>
              </a:tr>
              <a:tr h="204256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Welsh or Cymraeg (in England only)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0.0%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9027705"/>
                  </a:ext>
                </a:extLst>
              </a:tr>
              <a:tr h="180158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Other UK language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0.0%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682555"/>
                  </a:ext>
                </a:extLst>
              </a:tr>
              <a:tr h="180158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French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1,795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0.5%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7870269"/>
                  </a:ext>
                </a:extLst>
              </a:tr>
              <a:tr h="180158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Portuguese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4,876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1.3%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5843900"/>
                  </a:ext>
                </a:extLst>
              </a:tr>
              <a:tr h="180158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Spanish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3,813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1.0%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702030"/>
                  </a:ext>
                </a:extLst>
              </a:tr>
              <a:tr h="200813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Other European language (EU)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17,642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4.7%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2257120"/>
                  </a:ext>
                </a:extLst>
              </a:tr>
              <a:tr h="180158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Other European language (non EU)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1,076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0.3%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3264031"/>
                  </a:ext>
                </a:extLst>
              </a:tr>
              <a:tr h="180158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Other European language (EU and non-EU)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126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0.0%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9955411"/>
                  </a:ext>
                </a:extLst>
              </a:tr>
              <a:tr h="180158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Other European language (non-national)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0.0%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5655993"/>
                  </a:ext>
                </a:extLst>
              </a:tr>
              <a:tr h="180158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Russian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666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0.2%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7266011"/>
                  </a:ext>
                </a:extLst>
              </a:tr>
              <a:tr h="180158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Turkish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1,264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0.3%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6384735"/>
                  </a:ext>
                </a:extLst>
              </a:tr>
              <a:tr h="180158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Arabic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1,142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0.3%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1292382"/>
                  </a:ext>
                </a:extLst>
              </a:tr>
              <a:tr h="180158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West or Central Asian language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2,717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0.7%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240738"/>
                  </a:ext>
                </a:extLst>
              </a:tr>
              <a:tr h="180158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South Asian language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17,871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4.8%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7369569"/>
                  </a:ext>
                </a:extLst>
              </a:tr>
              <a:tr h="180158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East Asian language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2,839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0.8%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8483002"/>
                  </a:ext>
                </a:extLst>
              </a:tr>
              <a:tr h="180158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Oceanic or Australian language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0.0%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0717345"/>
                  </a:ext>
                </a:extLst>
              </a:tr>
              <a:tr h="180158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North or South American language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0.0%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8231295"/>
                  </a:ext>
                </a:extLst>
              </a:tr>
              <a:tr h="180158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Caribbean Creole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74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0.0%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9970044"/>
                  </a:ext>
                </a:extLst>
              </a:tr>
              <a:tr h="180158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African language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3,871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1.0%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2635862"/>
                  </a:ext>
                </a:extLst>
              </a:tr>
              <a:tr h="180158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Sign language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224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0.1%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075677"/>
                  </a:ext>
                </a:extLst>
              </a:tr>
              <a:tr h="180158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Other language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164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0.0%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0894033"/>
                  </a:ext>
                </a:extLst>
              </a:tr>
              <a:tr h="162946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Total: All usual residents aged 3 years and over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375,573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100%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85" marR="6885" marT="68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885194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F7F2306-C742-4F12-9AEF-9D39F4051F3E}"/>
              </a:ext>
            </a:extLst>
          </p:cNvPr>
          <p:cNvSpPr txBox="1"/>
          <p:nvPr/>
        </p:nvSpPr>
        <p:spPr>
          <a:xfrm>
            <a:off x="5682344" y="6382139"/>
            <a:ext cx="709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A83194-6EC3-4244-AA10-DB30025D2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992" y="1805241"/>
            <a:ext cx="5968501" cy="38469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9DD80C-F617-4E60-BBDF-DF670A5A1EFC}"/>
              </a:ext>
            </a:extLst>
          </p:cNvPr>
          <p:cNvSpPr txBox="1"/>
          <p:nvPr/>
        </p:nvSpPr>
        <p:spPr>
          <a:xfrm>
            <a:off x="1476342" y="1785886"/>
            <a:ext cx="599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84.0%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103D60-C568-47BA-A109-DEF057F50A54}"/>
              </a:ext>
            </a:extLst>
          </p:cNvPr>
          <p:cNvSpPr txBox="1"/>
          <p:nvPr/>
        </p:nvSpPr>
        <p:spPr>
          <a:xfrm>
            <a:off x="2558693" y="4221176"/>
            <a:ext cx="599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7.8%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E22E72-1395-4417-A5FB-F4049BBF64B6}"/>
              </a:ext>
            </a:extLst>
          </p:cNvPr>
          <p:cNvSpPr txBox="1"/>
          <p:nvPr/>
        </p:nvSpPr>
        <p:spPr>
          <a:xfrm>
            <a:off x="3591991" y="4232144"/>
            <a:ext cx="599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6.2%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A9769D-3D16-458A-BA9D-126A63EAD3D9}"/>
              </a:ext>
            </a:extLst>
          </p:cNvPr>
          <p:cNvSpPr txBox="1"/>
          <p:nvPr/>
        </p:nvSpPr>
        <p:spPr>
          <a:xfrm>
            <a:off x="4568288" y="4370821"/>
            <a:ext cx="599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1.0%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B728F0-26C1-468D-AF63-A65F1D10D411}"/>
              </a:ext>
            </a:extLst>
          </p:cNvPr>
          <p:cNvSpPr txBox="1"/>
          <p:nvPr/>
        </p:nvSpPr>
        <p:spPr>
          <a:xfrm>
            <a:off x="5552976" y="4370821"/>
            <a:ext cx="599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1.0%</a:t>
            </a:r>
          </a:p>
        </p:txBody>
      </p:sp>
    </p:spTree>
    <p:extLst>
      <p:ext uri="{BB962C8B-B14F-4D97-AF65-F5344CB8AC3E}">
        <p14:creationId xmlns:p14="http://schemas.microsoft.com/office/powerpoint/2010/main" val="23904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8968" y="6299291"/>
            <a:ext cx="4810779" cy="32684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Edmund Fallon -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7349" y="110564"/>
            <a:ext cx="10549303" cy="134501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effectLst/>
                <a:latin typeface="Fiendstar-Bold"/>
                <a:ea typeface="Calibri" panose="020F0502020204030204" pitchFamily="34" charset="0"/>
                <a:cs typeface="Fiendstar-Bold"/>
              </a:rPr>
              <a:t>2. Croydon is a place of opportunity for business, earning and learning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44081-034C-4DA3-A551-A4D8DE118E0C}"/>
              </a:ext>
            </a:extLst>
          </p:cNvPr>
          <p:cNvSpPr txBox="1"/>
          <p:nvPr/>
        </p:nvSpPr>
        <p:spPr>
          <a:xfrm>
            <a:off x="2044663" y="5816890"/>
            <a:ext cx="61065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Source: ONS Census 2021 </a:t>
            </a:r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25616-2963-4F7D-B1F0-8E3EDEB0152A}"/>
              </a:ext>
            </a:extLst>
          </p:cNvPr>
          <p:cNvSpPr txBox="1"/>
          <p:nvPr/>
        </p:nvSpPr>
        <p:spPr>
          <a:xfrm>
            <a:off x="838859" y="1304493"/>
            <a:ext cx="6105832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Diversity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4688E4-4C96-45EF-B533-9D62EEF89CA6}"/>
              </a:ext>
            </a:extLst>
          </p:cNvPr>
          <p:cNvSpPr txBox="1"/>
          <p:nvPr/>
        </p:nvSpPr>
        <p:spPr>
          <a:xfrm>
            <a:off x="2119447" y="1310713"/>
            <a:ext cx="928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Religion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8C2BA7C-C3F8-493A-88CC-3815A30A96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615239"/>
              </p:ext>
            </p:extLst>
          </p:nvPr>
        </p:nvGraphicFramePr>
        <p:xfrm>
          <a:off x="2119447" y="1749403"/>
          <a:ext cx="8646875" cy="40383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97508">
                  <a:extLst>
                    <a:ext uri="{9D8B030D-6E8A-4147-A177-3AD203B41FA5}">
                      <a16:colId xmlns:a16="http://schemas.microsoft.com/office/drawing/2014/main" val="1225348442"/>
                    </a:ext>
                  </a:extLst>
                </a:gridCol>
                <a:gridCol w="1769245">
                  <a:extLst>
                    <a:ext uri="{9D8B030D-6E8A-4147-A177-3AD203B41FA5}">
                      <a16:colId xmlns:a16="http://schemas.microsoft.com/office/drawing/2014/main" val="416480174"/>
                    </a:ext>
                  </a:extLst>
                </a:gridCol>
                <a:gridCol w="1920681">
                  <a:extLst>
                    <a:ext uri="{9D8B030D-6E8A-4147-A177-3AD203B41FA5}">
                      <a16:colId xmlns:a16="http://schemas.microsoft.com/office/drawing/2014/main" val="1446024142"/>
                    </a:ext>
                  </a:extLst>
                </a:gridCol>
                <a:gridCol w="1659441">
                  <a:extLst>
                    <a:ext uri="{9D8B030D-6E8A-4147-A177-3AD203B41FA5}">
                      <a16:colId xmlns:a16="http://schemas.microsoft.com/office/drawing/2014/main" val="4269088488"/>
                    </a:ext>
                  </a:extLst>
                </a:gridCol>
              </a:tblGrid>
              <a:tr h="7455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>
                          <a:effectLst/>
                        </a:rPr>
                        <a:t>Census 2021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>
                          <a:effectLst/>
                        </a:rPr>
                        <a:t>Census 2011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 dirty="0">
                          <a:effectLst/>
                        </a:rPr>
                        <a:t>Change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88401452"/>
                  </a:ext>
                </a:extLst>
              </a:tr>
              <a:tr h="405459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 dirty="0">
                          <a:solidFill>
                            <a:srgbClr val="FF0000"/>
                          </a:solidFill>
                          <a:effectLst/>
                        </a:rPr>
                        <a:t>Christian</a:t>
                      </a:r>
                      <a:endParaRPr lang="en-GB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 dirty="0">
                          <a:effectLst/>
                        </a:rPr>
                        <a:t>48.9%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>
                          <a:effectLst/>
                        </a:rPr>
                        <a:t>56.4%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 dirty="0">
                          <a:solidFill>
                            <a:srgbClr val="FF0000"/>
                          </a:solidFill>
                          <a:effectLst/>
                        </a:rPr>
                        <a:t>-7.5%</a:t>
                      </a:r>
                      <a:endParaRPr lang="en-GB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41856537"/>
                  </a:ext>
                </a:extLst>
              </a:tr>
              <a:tr h="431324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 dirty="0">
                          <a:effectLst/>
                        </a:rPr>
                        <a:t>No religion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 dirty="0">
                          <a:effectLst/>
                        </a:rPr>
                        <a:t>25.9%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>
                          <a:effectLst/>
                        </a:rPr>
                        <a:t>20.0%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>
                          <a:effectLst/>
                        </a:rPr>
                        <a:t>5.9%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63297805"/>
                  </a:ext>
                </a:extLst>
              </a:tr>
              <a:tr h="355262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>
                          <a:effectLst/>
                        </a:rPr>
                        <a:t>Muslim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 dirty="0">
                          <a:effectLst/>
                        </a:rPr>
                        <a:t>10.4%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>
                          <a:effectLst/>
                        </a:rPr>
                        <a:t>8.1%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>
                          <a:effectLst/>
                        </a:rPr>
                        <a:t>2.3%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71502465"/>
                  </a:ext>
                </a:extLst>
              </a:tr>
              <a:tr h="387590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 dirty="0">
                          <a:solidFill>
                            <a:srgbClr val="FF0000"/>
                          </a:solidFill>
                          <a:effectLst/>
                        </a:rPr>
                        <a:t>Hindu</a:t>
                      </a:r>
                      <a:endParaRPr lang="en-GB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 dirty="0">
                          <a:effectLst/>
                        </a:rPr>
                        <a:t>5.9%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>
                          <a:effectLst/>
                        </a:rPr>
                        <a:t>6.0%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 dirty="0">
                          <a:solidFill>
                            <a:srgbClr val="FF0000"/>
                          </a:solidFill>
                          <a:effectLst/>
                        </a:rPr>
                        <a:t>-0.1%</a:t>
                      </a:r>
                      <a:endParaRPr lang="en-GB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92994789"/>
                  </a:ext>
                </a:extLst>
              </a:tr>
              <a:tr h="412951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>
                          <a:effectLst/>
                        </a:rPr>
                        <a:t>Sikh/Jewish/Other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 dirty="0">
                          <a:effectLst/>
                        </a:rPr>
                        <a:t>1.4%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 dirty="0">
                          <a:effectLst/>
                        </a:rPr>
                        <a:t>1.2%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>
                          <a:effectLst/>
                        </a:rPr>
                        <a:t>0.2%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51558409"/>
                  </a:ext>
                </a:extLst>
              </a:tr>
              <a:tr h="407861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 dirty="0">
                          <a:solidFill>
                            <a:srgbClr val="FF0000"/>
                          </a:solidFill>
                          <a:effectLst/>
                        </a:rPr>
                        <a:t>Buddhist</a:t>
                      </a:r>
                      <a:endParaRPr lang="en-GB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 dirty="0">
                          <a:effectLst/>
                        </a:rPr>
                        <a:t>0.6%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 dirty="0">
                          <a:effectLst/>
                        </a:rPr>
                        <a:t>0.7%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 dirty="0">
                          <a:solidFill>
                            <a:srgbClr val="FF0000"/>
                          </a:solidFill>
                          <a:effectLst/>
                        </a:rPr>
                        <a:t>-0.1%</a:t>
                      </a:r>
                      <a:endParaRPr lang="en-GB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92216418"/>
                  </a:ext>
                </a:extLst>
              </a:tr>
              <a:tr h="422425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>
                          <a:effectLst/>
                        </a:rPr>
                        <a:t>Not answered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 dirty="0">
                          <a:effectLst/>
                        </a:rPr>
                        <a:t>6.9%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 dirty="0">
                          <a:effectLst/>
                        </a:rPr>
                        <a:t>7.6%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 dirty="0">
                          <a:solidFill>
                            <a:srgbClr val="FF0000"/>
                          </a:solidFill>
                          <a:effectLst/>
                        </a:rPr>
                        <a:t>-0.7%</a:t>
                      </a:r>
                      <a:endParaRPr lang="en-GB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51189688"/>
                  </a:ext>
                </a:extLst>
              </a:tr>
              <a:tr h="469986"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 dirty="0">
                          <a:effectLst/>
                        </a:rPr>
                        <a:t>TOTAL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>
                          <a:effectLst/>
                        </a:rPr>
                        <a:t>100%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200" dirty="0">
                          <a:effectLst/>
                        </a:rPr>
                        <a:t>100%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1754959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08A22F0-00C9-41B2-9B32-E4214012A5A6}"/>
              </a:ext>
            </a:extLst>
          </p:cNvPr>
          <p:cNvSpPr txBox="1"/>
          <p:nvPr/>
        </p:nvSpPr>
        <p:spPr>
          <a:xfrm>
            <a:off x="5682343" y="6382139"/>
            <a:ext cx="709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B11</a:t>
            </a:r>
          </a:p>
        </p:txBody>
      </p:sp>
    </p:spTree>
    <p:extLst>
      <p:ext uri="{BB962C8B-B14F-4D97-AF65-F5344CB8AC3E}">
        <p14:creationId xmlns:p14="http://schemas.microsoft.com/office/powerpoint/2010/main" val="54580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8968" y="6299291"/>
            <a:ext cx="4810779" cy="32684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Edmund Fallon -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7349" y="110564"/>
            <a:ext cx="10549303" cy="134501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effectLst/>
                <a:latin typeface="Fiendstar-Bold"/>
                <a:ea typeface="Calibri" panose="020F0502020204030204" pitchFamily="34" charset="0"/>
                <a:cs typeface="Fiendstar-Bold"/>
              </a:rPr>
              <a:t>2. Croydon is a place of opportunity for business, earning and learning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44081-034C-4DA3-A551-A4D8DE118E0C}"/>
              </a:ext>
            </a:extLst>
          </p:cNvPr>
          <p:cNvSpPr txBox="1"/>
          <p:nvPr/>
        </p:nvSpPr>
        <p:spPr>
          <a:xfrm>
            <a:off x="1090934" y="5810943"/>
            <a:ext cx="61065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Source: ONS Census 2021 </a:t>
            </a:r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25616-2963-4F7D-B1F0-8E3EDEB0152A}"/>
              </a:ext>
            </a:extLst>
          </p:cNvPr>
          <p:cNvSpPr txBox="1"/>
          <p:nvPr/>
        </p:nvSpPr>
        <p:spPr>
          <a:xfrm>
            <a:off x="839537" y="1167395"/>
            <a:ext cx="6105832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Diversity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4688E4-4C96-45EF-B533-9D62EEF89CA6}"/>
              </a:ext>
            </a:extLst>
          </p:cNvPr>
          <p:cNvSpPr txBox="1"/>
          <p:nvPr/>
        </p:nvSpPr>
        <p:spPr>
          <a:xfrm>
            <a:off x="2104591" y="1166327"/>
            <a:ext cx="2039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Relationship Status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555D83-E446-40FD-B769-EEE0C909D558}"/>
              </a:ext>
            </a:extLst>
          </p:cNvPr>
          <p:cNvSpPr txBox="1"/>
          <p:nvPr/>
        </p:nvSpPr>
        <p:spPr>
          <a:xfrm>
            <a:off x="5682343" y="6382139"/>
            <a:ext cx="662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B12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8E689AC8-245A-4C91-8EBC-B3D4415F26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2879583"/>
              </p:ext>
            </p:extLst>
          </p:nvPr>
        </p:nvGraphicFramePr>
        <p:xfrm>
          <a:off x="1695022" y="1461015"/>
          <a:ext cx="7906178" cy="4510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74C6C7B-46F4-42A2-8827-4EF2DAE6DE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966184"/>
              </p:ext>
            </p:extLst>
          </p:nvPr>
        </p:nvGraphicFramePr>
        <p:xfrm>
          <a:off x="8360617" y="2096047"/>
          <a:ext cx="3116035" cy="2112588"/>
        </p:xfrm>
        <a:graphic>
          <a:graphicData uri="http://schemas.openxmlformats.org/drawingml/2006/table">
            <a:tbl>
              <a:tblPr/>
              <a:tblGrid>
                <a:gridCol w="1722365">
                  <a:extLst>
                    <a:ext uri="{9D8B030D-6E8A-4147-A177-3AD203B41FA5}">
                      <a16:colId xmlns:a16="http://schemas.microsoft.com/office/drawing/2014/main" val="1712690506"/>
                    </a:ext>
                  </a:extLst>
                </a:gridCol>
                <a:gridCol w="696835">
                  <a:extLst>
                    <a:ext uri="{9D8B030D-6E8A-4147-A177-3AD203B41FA5}">
                      <a16:colId xmlns:a16="http://schemas.microsoft.com/office/drawing/2014/main" val="1432868430"/>
                    </a:ext>
                  </a:extLst>
                </a:gridCol>
                <a:gridCol w="696835">
                  <a:extLst>
                    <a:ext uri="{9D8B030D-6E8A-4147-A177-3AD203B41FA5}">
                      <a16:colId xmlns:a16="http://schemas.microsoft.com/office/drawing/2014/main" val="715641000"/>
                    </a:ext>
                  </a:extLst>
                </a:gridCol>
              </a:tblGrid>
              <a:tr h="352098"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Relationship Status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967735"/>
                  </a:ext>
                </a:extLst>
              </a:tr>
              <a:tr h="352098"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Single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39.7%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33.6%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70073"/>
                  </a:ext>
                </a:extLst>
              </a:tr>
              <a:tr h="352098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Married or in a partnership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43.2%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53.0%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475368"/>
                  </a:ext>
                </a:extLst>
              </a:tr>
              <a:tr h="352098"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Separated 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3.5%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2.4%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12115"/>
                  </a:ext>
                </a:extLst>
              </a:tr>
              <a:tr h="352098"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Divorced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8.2%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6.6%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2314629"/>
                  </a:ext>
                </a:extLst>
              </a:tr>
              <a:tr h="352098">
                <a:tc>
                  <a:txBody>
                    <a:bodyPr/>
                    <a:lstStyle/>
                    <a:p>
                      <a:pPr algn="l" rtl="0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Widowed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5.5%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4.4%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7628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817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8968" y="6299291"/>
            <a:ext cx="4810779" cy="32684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Edmund Fallon -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7349" y="110564"/>
            <a:ext cx="10549303" cy="134501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effectLst/>
                <a:latin typeface="Fiendstar-Bold"/>
                <a:ea typeface="Calibri" panose="020F0502020204030204" pitchFamily="34" charset="0"/>
                <a:cs typeface="Fiendstar-Bold"/>
              </a:rPr>
              <a:t>2. Croydon is a place of opportunity for business, earning and learning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44081-034C-4DA3-A551-A4D8DE118E0C}"/>
              </a:ext>
            </a:extLst>
          </p:cNvPr>
          <p:cNvSpPr txBox="1"/>
          <p:nvPr/>
        </p:nvSpPr>
        <p:spPr>
          <a:xfrm>
            <a:off x="1090934" y="5810943"/>
            <a:ext cx="61065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Source: ONS Census 2021 </a:t>
            </a:r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25616-2963-4F7D-B1F0-8E3EDEB0152A}"/>
              </a:ext>
            </a:extLst>
          </p:cNvPr>
          <p:cNvSpPr txBox="1"/>
          <p:nvPr/>
        </p:nvSpPr>
        <p:spPr>
          <a:xfrm>
            <a:off x="838859" y="1304493"/>
            <a:ext cx="6105832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Diversity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4688E4-4C96-45EF-B533-9D62EEF89CA6}"/>
              </a:ext>
            </a:extLst>
          </p:cNvPr>
          <p:cNvSpPr txBox="1"/>
          <p:nvPr/>
        </p:nvSpPr>
        <p:spPr>
          <a:xfrm>
            <a:off x="2104591" y="1326650"/>
            <a:ext cx="2039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Sexual Orientation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6E0003-E9BF-464D-B1D2-2B226AAD5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859" y="1755125"/>
            <a:ext cx="7149752" cy="43425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817D01-ABAB-45B8-BCA0-987B6B13437F}"/>
              </a:ext>
            </a:extLst>
          </p:cNvPr>
          <p:cNvSpPr txBox="1"/>
          <p:nvPr/>
        </p:nvSpPr>
        <p:spPr>
          <a:xfrm>
            <a:off x="8534400" y="1680045"/>
            <a:ext cx="2942252" cy="3975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According to Census 2021 data, just under 9 in every 10 people are straight or heterosexual in Croydon, London and England.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Just under 1 in 10 did not answer the sexual orientation question in Croydon (9.1%) and London (9.5%).  In England generally, 7.5% did not answer the question.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Of those who answered the question, the LGBT+ community amounted to 3.1% in Croydon, 4.3% in London and 3.2% in England.</a:t>
            </a:r>
            <a:endParaRPr lang="en-GB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Fiendstar-Bold"/>
              </a:rPr>
              <a:t> </a:t>
            </a:r>
            <a:endParaRPr lang="en-GB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E678AD-8510-430D-84A5-43E1729DE68E}"/>
              </a:ext>
            </a:extLst>
          </p:cNvPr>
          <p:cNvSpPr txBox="1"/>
          <p:nvPr/>
        </p:nvSpPr>
        <p:spPr>
          <a:xfrm>
            <a:off x="5682343" y="6382139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B13</a:t>
            </a:r>
          </a:p>
        </p:txBody>
      </p:sp>
    </p:spTree>
    <p:extLst>
      <p:ext uri="{BB962C8B-B14F-4D97-AF65-F5344CB8AC3E}">
        <p14:creationId xmlns:p14="http://schemas.microsoft.com/office/powerpoint/2010/main" val="195806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8968" y="6299291"/>
            <a:ext cx="4810779" cy="32684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Edmund Fallon -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859" y="97552"/>
            <a:ext cx="10549303" cy="134501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effectLst/>
                <a:latin typeface="Fiendstar-Bold"/>
                <a:ea typeface="Calibri" panose="020F0502020204030204" pitchFamily="34" charset="0"/>
                <a:cs typeface="Fiendstar-Bold"/>
              </a:rPr>
              <a:t>2. Croydon is a place of opportunity for business, earning and learning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44081-034C-4DA3-A551-A4D8DE118E0C}"/>
              </a:ext>
            </a:extLst>
          </p:cNvPr>
          <p:cNvSpPr txBox="1"/>
          <p:nvPr/>
        </p:nvSpPr>
        <p:spPr>
          <a:xfrm>
            <a:off x="628968" y="5831844"/>
            <a:ext cx="61065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Source: ONS Census 2021 </a:t>
            </a:r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25616-2963-4F7D-B1F0-8E3EDEB0152A}"/>
              </a:ext>
            </a:extLst>
          </p:cNvPr>
          <p:cNvSpPr txBox="1"/>
          <p:nvPr/>
        </p:nvSpPr>
        <p:spPr>
          <a:xfrm>
            <a:off x="838859" y="1304493"/>
            <a:ext cx="6105832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Diversity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4688E4-4C96-45EF-B533-9D62EEF89CA6}"/>
              </a:ext>
            </a:extLst>
          </p:cNvPr>
          <p:cNvSpPr txBox="1"/>
          <p:nvPr/>
        </p:nvSpPr>
        <p:spPr>
          <a:xfrm>
            <a:off x="2119446" y="1287537"/>
            <a:ext cx="305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LGBTQIA Across London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AEB8FF-0BEA-400B-A910-90BE956B332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"/>
          <a:stretch/>
        </p:blipFill>
        <p:spPr bwMode="auto">
          <a:xfrm>
            <a:off x="543297" y="1847316"/>
            <a:ext cx="7322507" cy="3965813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310048-8049-413C-9F16-A16A943ACC56}"/>
              </a:ext>
            </a:extLst>
          </p:cNvPr>
          <p:cNvSpPr txBox="1"/>
          <p:nvPr/>
        </p:nvSpPr>
        <p:spPr>
          <a:xfrm>
            <a:off x="8573729" y="2077387"/>
            <a:ext cx="298158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Across London, Lambeth had the highest proportion (8.3%) of respondents from the LGBT+ community.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Havering had the smallest proportion (2.0%) of LGBT+ respondents.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London average for LGBT+ was 4.3%.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Croydon was below the London average at 3.1%.</a:t>
            </a:r>
            <a:endParaRPr lang="en-GB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DFE5CC-BC8C-4DDB-84FA-20E9E88E9547}"/>
              </a:ext>
            </a:extLst>
          </p:cNvPr>
          <p:cNvSpPr txBox="1"/>
          <p:nvPr/>
        </p:nvSpPr>
        <p:spPr>
          <a:xfrm>
            <a:off x="5682343" y="6382139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B14</a:t>
            </a:r>
          </a:p>
        </p:txBody>
      </p:sp>
    </p:spTree>
    <p:extLst>
      <p:ext uri="{BB962C8B-B14F-4D97-AF65-F5344CB8AC3E}">
        <p14:creationId xmlns:p14="http://schemas.microsoft.com/office/powerpoint/2010/main" val="74428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8968" y="6299291"/>
            <a:ext cx="4810779" cy="32684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Edmund Fallon -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62862" y="571721"/>
            <a:ext cx="10549303" cy="1345012"/>
          </a:xfrm>
        </p:spPr>
        <p:txBody>
          <a:bodyPr>
            <a:noAutofit/>
          </a:bodyPr>
          <a:lstStyle/>
          <a:p>
            <a:r>
              <a:rPr lang="en-GB" b="1" dirty="0">
                <a:effectLst/>
                <a:latin typeface="Fiendstar-Bold"/>
                <a:ea typeface="Calibri" panose="020F0502020204030204" pitchFamily="34" charset="0"/>
                <a:cs typeface="Fiendstar-Bold"/>
              </a:rPr>
              <a:t>3. Children and young people in Croydon have the chance to thrive, learn and fulfil their potential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4A951E-57A8-4302-A40F-058858B283CE}"/>
              </a:ext>
            </a:extLst>
          </p:cNvPr>
          <p:cNvSpPr txBox="1"/>
          <p:nvPr/>
        </p:nvSpPr>
        <p:spPr>
          <a:xfrm>
            <a:off x="1563584" y="1809063"/>
            <a:ext cx="3637542" cy="847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Children &amp; YP</a:t>
            </a:r>
            <a:endParaRPr lang="en-GB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6393E4-557B-4D60-831A-1127442D72B8}"/>
              </a:ext>
            </a:extLst>
          </p:cNvPr>
          <p:cNvSpPr txBox="1"/>
          <p:nvPr/>
        </p:nvSpPr>
        <p:spPr>
          <a:xfrm>
            <a:off x="4144189" y="3195862"/>
            <a:ext cx="3637542" cy="847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</a:t>
            </a:r>
            <a:endParaRPr lang="en-GB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CCA290-FFAD-4F53-A93F-129D427411A8}"/>
              </a:ext>
            </a:extLst>
          </p:cNvPr>
          <p:cNvSpPr txBox="1"/>
          <p:nvPr/>
        </p:nvSpPr>
        <p:spPr>
          <a:xfrm>
            <a:off x="7213960" y="4405379"/>
            <a:ext cx="3637542" cy="847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Deprivation</a:t>
            </a:r>
            <a:endParaRPr lang="en-GB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14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8968" y="6299291"/>
            <a:ext cx="4810779" cy="32684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Edmund Fallon -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7349" y="110564"/>
            <a:ext cx="10549303" cy="134501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effectLst/>
                <a:latin typeface="Fiendstar-Bold"/>
                <a:ea typeface="Calibri" panose="020F0502020204030204" pitchFamily="34" charset="0"/>
                <a:cs typeface="Fiendstar-Bold"/>
              </a:rPr>
              <a:t>3. Children and young people in Croydon have the chance to thrive, learn and fulfil their potential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44081-034C-4DA3-A551-A4D8DE118E0C}"/>
              </a:ext>
            </a:extLst>
          </p:cNvPr>
          <p:cNvSpPr txBox="1"/>
          <p:nvPr/>
        </p:nvSpPr>
        <p:spPr>
          <a:xfrm>
            <a:off x="1090934" y="5810943"/>
            <a:ext cx="61065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Source: ONS Census 2021 </a:t>
            </a:r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25616-2963-4F7D-B1F0-8E3EDEB0152A}"/>
              </a:ext>
            </a:extLst>
          </p:cNvPr>
          <p:cNvSpPr txBox="1"/>
          <p:nvPr/>
        </p:nvSpPr>
        <p:spPr>
          <a:xfrm>
            <a:off x="838859" y="1304493"/>
            <a:ext cx="2690922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Children &amp; Young people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442A1E72-689D-47A8-94C0-E7EAF4112D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5828975"/>
              </p:ext>
            </p:extLst>
          </p:nvPr>
        </p:nvGraphicFramePr>
        <p:xfrm>
          <a:off x="927349" y="1680045"/>
          <a:ext cx="6938457" cy="4004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9DF652B-7C5F-472B-AF01-41F0386F86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067196"/>
              </p:ext>
            </p:extLst>
          </p:nvPr>
        </p:nvGraphicFramePr>
        <p:xfrm>
          <a:off x="8173617" y="1841956"/>
          <a:ext cx="3585764" cy="15870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6321">
                  <a:extLst>
                    <a:ext uri="{9D8B030D-6E8A-4147-A177-3AD203B41FA5}">
                      <a16:colId xmlns:a16="http://schemas.microsoft.com/office/drawing/2014/main" val="1746912784"/>
                    </a:ext>
                  </a:extLst>
                </a:gridCol>
                <a:gridCol w="867693">
                  <a:extLst>
                    <a:ext uri="{9D8B030D-6E8A-4147-A177-3AD203B41FA5}">
                      <a16:colId xmlns:a16="http://schemas.microsoft.com/office/drawing/2014/main" val="180751106"/>
                    </a:ext>
                  </a:extLst>
                </a:gridCol>
                <a:gridCol w="784059">
                  <a:extLst>
                    <a:ext uri="{9D8B030D-6E8A-4147-A177-3AD203B41FA5}">
                      <a16:colId xmlns:a16="http://schemas.microsoft.com/office/drawing/2014/main" val="1048113753"/>
                    </a:ext>
                  </a:extLst>
                </a:gridCol>
                <a:gridCol w="867691">
                  <a:extLst>
                    <a:ext uri="{9D8B030D-6E8A-4147-A177-3AD203B41FA5}">
                      <a16:colId xmlns:a16="http://schemas.microsoft.com/office/drawing/2014/main" val="3827829957"/>
                    </a:ext>
                  </a:extLst>
                </a:gridCol>
              </a:tblGrid>
              <a:tr h="405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4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>
                          <a:effectLst/>
                          <a:latin typeface="+mn-lt"/>
                        </a:rPr>
                        <a:t>Croydon</a:t>
                      </a:r>
                      <a:endParaRPr lang="en-GB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>
                          <a:effectLst/>
                          <a:latin typeface="+mn-lt"/>
                        </a:rPr>
                        <a:t>London</a:t>
                      </a:r>
                      <a:endParaRPr lang="en-GB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>
                          <a:effectLst/>
                          <a:latin typeface="+mn-lt"/>
                        </a:rPr>
                        <a:t>England</a:t>
                      </a:r>
                      <a:endParaRPr lang="en-GB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10043141"/>
                  </a:ext>
                </a:extLst>
              </a:tr>
              <a:tr h="350121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 dirty="0">
                          <a:effectLst/>
                          <a:latin typeface="+mn-lt"/>
                        </a:rPr>
                        <a:t>Total</a:t>
                      </a:r>
                      <a:endParaRPr lang="en-GB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>
                          <a:effectLst/>
                          <a:latin typeface="+mn-lt"/>
                        </a:rPr>
                        <a:t>100.0%</a:t>
                      </a:r>
                      <a:endParaRPr lang="en-GB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100.0%</a:t>
                      </a:r>
                      <a:endParaRPr lang="en-GB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>
                          <a:effectLst/>
                          <a:latin typeface="+mn-lt"/>
                        </a:rPr>
                        <a:t>100.0%</a:t>
                      </a:r>
                      <a:endParaRPr lang="en-GB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91609759"/>
                  </a:ext>
                </a:extLst>
              </a:tr>
              <a:tr h="391886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Student</a:t>
                      </a:r>
                      <a:endParaRPr lang="en-GB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>
                          <a:effectLst/>
                          <a:latin typeface="+mn-lt"/>
                        </a:rPr>
                        <a:t>21.7%</a:t>
                      </a:r>
                      <a:endParaRPr lang="en-GB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>
                          <a:effectLst/>
                          <a:latin typeface="+mn-lt"/>
                        </a:rPr>
                        <a:t>22.2%</a:t>
                      </a:r>
                      <a:endParaRPr lang="en-GB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20.4%</a:t>
                      </a:r>
                      <a:endParaRPr lang="en-GB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41492364"/>
                  </a:ext>
                </a:extLst>
              </a:tr>
              <a:tr h="439380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>
                          <a:effectLst/>
                          <a:latin typeface="+mn-lt"/>
                        </a:rPr>
                        <a:t>Not a student</a:t>
                      </a:r>
                      <a:endParaRPr lang="en-GB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78.3%</a:t>
                      </a:r>
                      <a:endParaRPr lang="en-GB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77.8%</a:t>
                      </a:r>
                      <a:endParaRPr lang="en-GB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79.6%</a:t>
                      </a:r>
                      <a:endParaRPr lang="en-GB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368694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8DEEAD6-8CAC-42D6-9A2C-DE0A4292C9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481122"/>
              </p:ext>
            </p:extLst>
          </p:nvPr>
        </p:nvGraphicFramePr>
        <p:xfrm>
          <a:off x="8173617" y="3682381"/>
          <a:ext cx="3585764" cy="17578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3197">
                  <a:extLst>
                    <a:ext uri="{9D8B030D-6E8A-4147-A177-3AD203B41FA5}">
                      <a16:colId xmlns:a16="http://schemas.microsoft.com/office/drawing/2014/main" val="3659599529"/>
                    </a:ext>
                  </a:extLst>
                </a:gridCol>
                <a:gridCol w="831203">
                  <a:extLst>
                    <a:ext uri="{9D8B030D-6E8A-4147-A177-3AD203B41FA5}">
                      <a16:colId xmlns:a16="http://schemas.microsoft.com/office/drawing/2014/main" val="2085712427"/>
                    </a:ext>
                  </a:extLst>
                </a:gridCol>
                <a:gridCol w="815496">
                  <a:extLst>
                    <a:ext uri="{9D8B030D-6E8A-4147-A177-3AD203B41FA5}">
                      <a16:colId xmlns:a16="http://schemas.microsoft.com/office/drawing/2014/main" val="3195557953"/>
                    </a:ext>
                  </a:extLst>
                </a:gridCol>
                <a:gridCol w="865868">
                  <a:extLst>
                    <a:ext uri="{9D8B030D-6E8A-4147-A177-3AD203B41FA5}">
                      <a16:colId xmlns:a16="http://schemas.microsoft.com/office/drawing/2014/main" val="2690720748"/>
                    </a:ext>
                  </a:extLst>
                </a:gridCol>
              </a:tblGrid>
              <a:tr h="3065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4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 dirty="0">
                          <a:effectLst/>
                          <a:latin typeface="+mn-lt"/>
                        </a:rPr>
                        <a:t>Croydon</a:t>
                      </a:r>
                      <a:endParaRPr lang="en-GB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indent="5080" algn="ctr" font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>
                          <a:effectLst/>
                          <a:latin typeface="+mn-lt"/>
                        </a:rPr>
                        <a:t>London</a:t>
                      </a:r>
                      <a:endParaRPr lang="en-GB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>
                          <a:effectLst/>
                          <a:latin typeface="+mn-lt"/>
                        </a:rPr>
                        <a:t>England</a:t>
                      </a:r>
                      <a:endParaRPr lang="en-GB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03661249"/>
                  </a:ext>
                </a:extLst>
              </a:tr>
              <a:tr h="480962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 dirty="0">
                          <a:effectLst/>
                          <a:latin typeface="+mn-lt"/>
                        </a:rPr>
                        <a:t>Total</a:t>
                      </a:r>
                      <a:endParaRPr lang="en-GB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365,548</a:t>
                      </a:r>
                      <a:endParaRPr lang="en-GB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8,270,772</a:t>
                      </a:r>
                      <a:endParaRPr lang="en-GB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53,413,097</a:t>
                      </a:r>
                      <a:endParaRPr lang="en-GB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88798452"/>
                  </a:ext>
                </a:extLst>
              </a:tr>
              <a:tr h="480962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>
                          <a:effectLst/>
                          <a:latin typeface="+mn-lt"/>
                        </a:rPr>
                        <a:t>Student</a:t>
                      </a:r>
                      <a:endParaRPr lang="en-GB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79,478</a:t>
                      </a:r>
                      <a:endParaRPr lang="en-GB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1,835,065</a:t>
                      </a:r>
                      <a:endParaRPr lang="en-GB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10,920,505</a:t>
                      </a:r>
                      <a:endParaRPr lang="en-GB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46834302"/>
                  </a:ext>
                </a:extLst>
              </a:tr>
              <a:tr h="489349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>
                          <a:effectLst/>
                          <a:latin typeface="+mn-lt"/>
                        </a:rPr>
                        <a:t>Not a student</a:t>
                      </a:r>
                      <a:endParaRPr lang="en-GB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286,070</a:t>
                      </a:r>
                      <a:endParaRPr lang="en-GB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6,435,707</a:t>
                      </a:r>
                      <a:endParaRPr lang="en-GB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42,492,592</a:t>
                      </a:r>
                      <a:endParaRPr lang="en-GB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1165877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7C55F3B-9E6D-4AD7-9923-F99B0FE23D5D}"/>
              </a:ext>
            </a:extLst>
          </p:cNvPr>
          <p:cNvSpPr txBox="1"/>
          <p:nvPr/>
        </p:nvSpPr>
        <p:spPr>
          <a:xfrm>
            <a:off x="5682343" y="6382139"/>
            <a:ext cx="662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C1</a:t>
            </a:r>
          </a:p>
        </p:txBody>
      </p:sp>
    </p:spTree>
    <p:extLst>
      <p:ext uri="{BB962C8B-B14F-4D97-AF65-F5344CB8AC3E}">
        <p14:creationId xmlns:p14="http://schemas.microsoft.com/office/powerpoint/2010/main" val="415723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50D9FA-74F5-45A1-A8FA-1ECC97471153}"/>
              </a:ext>
            </a:extLst>
          </p:cNvPr>
          <p:cNvPicPr/>
          <p:nvPr/>
        </p:nvPicPr>
        <p:blipFill rotWithShape="1">
          <a:blip r:embed="rId2"/>
          <a:srcRect l="29755" t="20147" r="11214" b="5775"/>
          <a:stretch/>
        </p:blipFill>
        <p:spPr bwMode="auto">
          <a:xfrm>
            <a:off x="175098" y="690664"/>
            <a:ext cx="11916383" cy="59144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4B7EF8-BB80-4A1D-97C1-EF6FC0CF83CE}"/>
              </a:ext>
            </a:extLst>
          </p:cNvPr>
          <p:cNvSpPr txBox="1"/>
          <p:nvPr/>
        </p:nvSpPr>
        <p:spPr>
          <a:xfrm>
            <a:off x="175098" y="252919"/>
            <a:ext cx="31503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i="1" dirty="0"/>
              <a:t>Mayor’s Business Plan 2022-2026</a:t>
            </a:r>
            <a:endParaRPr lang="en-GB" sz="16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D7A74B-39C1-482D-880F-FAB9A4141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968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8968" y="6299291"/>
            <a:ext cx="4810779" cy="32684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Edmund Fallon -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7349" y="110564"/>
            <a:ext cx="10549303" cy="134501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effectLst/>
                <a:latin typeface="Fiendstar-Bold"/>
                <a:ea typeface="Calibri" panose="020F0502020204030204" pitchFamily="34" charset="0"/>
                <a:cs typeface="Fiendstar-Bold"/>
              </a:rPr>
              <a:t>3. Children and young people in Croydon have the chance to thrive, learn and fulfil their potential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44081-034C-4DA3-A551-A4D8DE118E0C}"/>
              </a:ext>
            </a:extLst>
          </p:cNvPr>
          <p:cNvSpPr txBox="1"/>
          <p:nvPr/>
        </p:nvSpPr>
        <p:spPr>
          <a:xfrm>
            <a:off x="1090934" y="5810943"/>
            <a:ext cx="61065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Source: ONS Census 2021 </a:t>
            </a:r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25616-2963-4F7D-B1F0-8E3EDEB0152A}"/>
              </a:ext>
            </a:extLst>
          </p:cNvPr>
          <p:cNvSpPr txBox="1"/>
          <p:nvPr/>
        </p:nvSpPr>
        <p:spPr>
          <a:xfrm>
            <a:off x="838859" y="1304493"/>
            <a:ext cx="250410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Children &amp; Young people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73C9CC-C502-4043-9F0F-4EE0F5B68295}"/>
              </a:ext>
            </a:extLst>
          </p:cNvPr>
          <p:cNvPicPr/>
          <p:nvPr/>
        </p:nvPicPr>
        <p:blipFill rotWithShape="1">
          <a:blip r:embed="rId3"/>
          <a:srcRect t="6676"/>
          <a:stretch/>
        </p:blipFill>
        <p:spPr>
          <a:xfrm>
            <a:off x="737418" y="1666926"/>
            <a:ext cx="7973961" cy="4144018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268E4B45-C99D-4578-BC5D-71624EB611F7}"/>
              </a:ext>
            </a:extLst>
          </p:cNvPr>
          <p:cNvSpPr txBox="1"/>
          <p:nvPr/>
        </p:nvSpPr>
        <p:spPr>
          <a:xfrm>
            <a:off x="3578942" y="1330418"/>
            <a:ext cx="1701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Apprenticeships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60966A-8EB3-41DA-8E43-39A8A57F93CC}"/>
              </a:ext>
            </a:extLst>
          </p:cNvPr>
          <p:cNvSpPr txBox="1"/>
          <p:nvPr/>
        </p:nvSpPr>
        <p:spPr>
          <a:xfrm>
            <a:off x="8711380" y="2045110"/>
            <a:ext cx="251334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3.8% of Croydon residents aged 16 years and over are on  apprentice schemes.</a:t>
            </a:r>
            <a:endParaRPr lang="en-GB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/>
            <a:r>
              <a:rPr lang="en-GB" sz="1400" dirty="0">
                <a:effectLst/>
                <a:ea typeface="Times New Roman" panose="02020603050405020304" pitchFamily="18" charset="0"/>
              </a:rPr>
              <a:t> 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average for London is 3.2%.</a:t>
            </a:r>
            <a:endParaRPr lang="en-GB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5D3B44-4321-432F-8974-B57E491E5EB8}"/>
              </a:ext>
            </a:extLst>
          </p:cNvPr>
          <p:cNvSpPr txBox="1"/>
          <p:nvPr/>
        </p:nvSpPr>
        <p:spPr>
          <a:xfrm>
            <a:off x="5682343" y="6382139"/>
            <a:ext cx="699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C2</a:t>
            </a:r>
          </a:p>
        </p:txBody>
      </p:sp>
    </p:spTree>
    <p:extLst>
      <p:ext uri="{BB962C8B-B14F-4D97-AF65-F5344CB8AC3E}">
        <p14:creationId xmlns:p14="http://schemas.microsoft.com/office/powerpoint/2010/main" val="208586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CF5246-2474-44B2-9171-7CC06DB840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125" y="6299200"/>
            <a:ext cx="3540125" cy="430213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/>
              <a:t>Edmund Fallon, Census </a:t>
            </a:r>
            <a:r>
              <a:rPr lang="en-GB" dirty="0"/>
              <a:t>2021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E0A9AA-DCD4-42D0-A3EA-A602A058B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575" y="231775"/>
            <a:ext cx="10515600" cy="84137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Language Competence in Croydon</a:t>
            </a:r>
          </a:p>
        </p:txBody>
      </p:sp>
      <p:sp>
        <p:nvSpPr>
          <p:cNvPr id="25604" name="TextBox 6">
            <a:extLst>
              <a:ext uri="{FF2B5EF4-FFF2-40B4-BE49-F238E27FC236}">
                <a16:creationId xmlns:a16="http://schemas.microsoft.com/office/drawing/2014/main" id="{120505E5-4AF1-437F-92E4-D8CCA4AAD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75" y="5773738"/>
            <a:ext cx="1993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 i="1"/>
              <a:t>Source: ONS Census 2021</a:t>
            </a:r>
            <a:endParaRPr lang="en-GB" altLang="en-US" sz="1200"/>
          </a:p>
        </p:txBody>
      </p:sp>
      <p:sp>
        <p:nvSpPr>
          <p:cNvPr id="25605" name="TextBox 5">
            <a:extLst>
              <a:ext uri="{FF2B5EF4-FFF2-40B4-BE49-F238E27FC236}">
                <a16:creationId xmlns:a16="http://schemas.microsoft.com/office/drawing/2014/main" id="{295BE926-E5D5-4440-A5E8-532DAA7A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8950" y="1724025"/>
            <a:ext cx="3554413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sz="1400" dirty="0"/>
              <a:t>84% of Croydon residents have English as their main language.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GB" altLang="en-US" sz="14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sz="1400" dirty="0"/>
              <a:t>13.1% of residents whose first language is not English can speak English very well or well.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GB" altLang="en-US" sz="14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sz="1400" dirty="0"/>
              <a:t>Less than 3% of the speaking residents either cannot speak English well or not speak English at all.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548067-6D7F-4E9B-B470-AB9A2F354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" y="1061014"/>
            <a:ext cx="7307924" cy="45881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2EAA2A-ABA3-4BC5-A007-26140DFE91E8}"/>
              </a:ext>
            </a:extLst>
          </p:cNvPr>
          <p:cNvSpPr txBox="1"/>
          <p:nvPr/>
        </p:nvSpPr>
        <p:spPr>
          <a:xfrm>
            <a:off x="5682343" y="6382139"/>
            <a:ext cx="587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8968" y="6299291"/>
            <a:ext cx="4810779" cy="32684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Edmund Fallon -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7349" y="110564"/>
            <a:ext cx="10549303" cy="134501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effectLst/>
                <a:latin typeface="Fiendstar-Bold"/>
                <a:ea typeface="Calibri" panose="020F0502020204030204" pitchFamily="34" charset="0"/>
                <a:cs typeface="Fiendstar-Bold"/>
              </a:rPr>
              <a:t>3. Children and young people in Croydon have the chance to thrive, learn and fulfil their potential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44081-034C-4DA3-A551-A4D8DE118E0C}"/>
              </a:ext>
            </a:extLst>
          </p:cNvPr>
          <p:cNvSpPr txBox="1"/>
          <p:nvPr/>
        </p:nvSpPr>
        <p:spPr>
          <a:xfrm>
            <a:off x="1090934" y="5810943"/>
            <a:ext cx="61065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Source: ONS Census 2021 </a:t>
            </a:r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25616-2963-4F7D-B1F0-8E3EDEB0152A}"/>
              </a:ext>
            </a:extLst>
          </p:cNvPr>
          <p:cNvSpPr txBox="1"/>
          <p:nvPr/>
        </p:nvSpPr>
        <p:spPr>
          <a:xfrm>
            <a:off x="838859" y="1304493"/>
            <a:ext cx="128490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1E8C58-7445-4DD6-A152-36064581154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59722" y="1779639"/>
            <a:ext cx="7579710" cy="42325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2CEBE9-EF9F-4AD5-A0BF-A73945DED18D}"/>
              </a:ext>
            </a:extLst>
          </p:cNvPr>
          <p:cNvSpPr txBox="1"/>
          <p:nvPr/>
        </p:nvSpPr>
        <p:spPr>
          <a:xfrm>
            <a:off x="2119447" y="1287537"/>
            <a:ext cx="2039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 Qualifications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D2B1A3-CED6-47D1-A984-D27B17D46274}"/>
              </a:ext>
            </a:extLst>
          </p:cNvPr>
          <p:cNvSpPr txBox="1"/>
          <p:nvPr/>
        </p:nvSpPr>
        <p:spPr>
          <a:xfrm>
            <a:off x="8818573" y="2259449"/>
            <a:ext cx="271370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16.1% of Croydon residents aged 16 years and over have no qualifications.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average for London is 16.0%.</a:t>
            </a:r>
            <a:endParaRPr lang="en-GB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623BCD-5199-4BA5-A470-0EE531A9A94C}"/>
              </a:ext>
            </a:extLst>
          </p:cNvPr>
          <p:cNvSpPr txBox="1"/>
          <p:nvPr/>
        </p:nvSpPr>
        <p:spPr>
          <a:xfrm>
            <a:off x="5682343" y="6382139"/>
            <a:ext cx="709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C4</a:t>
            </a:r>
          </a:p>
        </p:txBody>
      </p:sp>
    </p:spTree>
    <p:extLst>
      <p:ext uri="{BB962C8B-B14F-4D97-AF65-F5344CB8AC3E}">
        <p14:creationId xmlns:p14="http://schemas.microsoft.com/office/powerpoint/2010/main" val="424564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8968" y="6299291"/>
            <a:ext cx="4810779" cy="32684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Edmund Fallon -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7349" y="110564"/>
            <a:ext cx="10549303" cy="134501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effectLst/>
                <a:latin typeface="Fiendstar-Bold"/>
                <a:ea typeface="Calibri" panose="020F0502020204030204" pitchFamily="34" charset="0"/>
                <a:cs typeface="Fiendstar-Bold"/>
              </a:rPr>
              <a:t>3. Children and young people in Croydon have the chance to thrive, learn and fulfil their potential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44081-034C-4DA3-A551-A4D8DE118E0C}"/>
              </a:ext>
            </a:extLst>
          </p:cNvPr>
          <p:cNvSpPr txBox="1"/>
          <p:nvPr/>
        </p:nvSpPr>
        <p:spPr>
          <a:xfrm>
            <a:off x="1090934" y="5810943"/>
            <a:ext cx="61065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Source: ONS Census 2021 </a:t>
            </a:r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25616-2963-4F7D-B1F0-8E3EDEB0152A}"/>
              </a:ext>
            </a:extLst>
          </p:cNvPr>
          <p:cNvSpPr txBox="1"/>
          <p:nvPr/>
        </p:nvSpPr>
        <p:spPr>
          <a:xfrm>
            <a:off x="838859" y="1304493"/>
            <a:ext cx="128490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Deprivation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2CEBE9-EF9F-4AD5-A0BF-A73945DED18D}"/>
              </a:ext>
            </a:extLst>
          </p:cNvPr>
          <p:cNvSpPr txBox="1"/>
          <p:nvPr/>
        </p:nvSpPr>
        <p:spPr>
          <a:xfrm>
            <a:off x="2119447" y="1287537"/>
            <a:ext cx="2767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Dimensions of Deprivation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866B44-4C7E-497B-9CFC-0C0D5D47B6C9}"/>
              </a:ext>
            </a:extLst>
          </p:cNvPr>
          <p:cNvSpPr txBox="1"/>
          <p:nvPr/>
        </p:nvSpPr>
        <p:spPr>
          <a:xfrm>
            <a:off x="7802492" y="1093122"/>
            <a:ext cx="3980874" cy="5077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b="1" u="sng" kern="1200" dirty="0">
                <a:solidFill>
                  <a:srgbClr val="000000"/>
                </a:solidFill>
                <a:effectLst/>
                <a:uFill>
                  <a:solidFill>
                    <a:srgbClr val="660066"/>
                  </a:solidFill>
                </a:uFill>
                <a:ea typeface="Calibri" panose="020F0502020204030204" pitchFamily="34" charset="0"/>
                <a:cs typeface="Fiendstar-Bold"/>
              </a:rPr>
              <a:t>Definition: </a:t>
            </a:r>
            <a:r>
              <a:rPr lang="en-GB" sz="1400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Fiendstar-Bold"/>
              </a:rPr>
              <a:t>The dimensions of deprivation used to classify households are indicators based on four selected household characteristics.</a:t>
            </a:r>
            <a:endParaRPr lang="en-GB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Fiendstar-Bold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b="1" u="sng" kern="1200" dirty="0">
                <a:solidFill>
                  <a:srgbClr val="000000"/>
                </a:solidFill>
                <a:effectLst/>
                <a:uFill>
                  <a:solidFill>
                    <a:srgbClr val="660066"/>
                  </a:solidFill>
                </a:uFill>
                <a:latin typeface="Fiendstar-Bold"/>
                <a:ea typeface="Calibri" panose="020F0502020204030204" pitchFamily="34" charset="0"/>
                <a:cs typeface="Fiendstar-Bold"/>
              </a:rPr>
              <a:t>Education: </a:t>
            </a:r>
            <a:r>
              <a:rPr lang="en-GB" sz="1400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Fiendstar-Bold"/>
              </a:rPr>
              <a:t>A household is classified as deprived in the education dimension if no one has at least level 2 education and no one aged 16 to 18 years is a full-time student.</a:t>
            </a:r>
            <a:endParaRPr lang="en-GB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b="1" u="sng" kern="1200" dirty="0">
                <a:solidFill>
                  <a:srgbClr val="000000"/>
                </a:solidFill>
                <a:effectLst/>
                <a:uFill>
                  <a:solidFill>
                    <a:srgbClr val="660066"/>
                  </a:solidFill>
                </a:uFill>
                <a:ea typeface="Calibri" panose="020F0502020204030204" pitchFamily="34" charset="0"/>
                <a:cs typeface="Fiendstar-Bold"/>
              </a:rPr>
              <a:t>Employment: </a:t>
            </a:r>
            <a:r>
              <a:rPr lang="en-GB" sz="1400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Fiendstar-Bold"/>
              </a:rPr>
              <a:t>A household is classified as deprived in the employment dimension if any member, not a full-time student, is either unemployed or long-term sick.</a:t>
            </a:r>
            <a:endParaRPr lang="en-GB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b="1" u="sng" kern="1200" dirty="0">
                <a:solidFill>
                  <a:srgbClr val="000000"/>
                </a:solidFill>
                <a:effectLst/>
                <a:uFill>
                  <a:solidFill>
                    <a:srgbClr val="660066"/>
                  </a:solidFill>
                </a:uFill>
                <a:ea typeface="Calibri" panose="020F0502020204030204" pitchFamily="34" charset="0"/>
                <a:cs typeface="Fiendstar-Bold"/>
              </a:rPr>
              <a:t>Health: </a:t>
            </a:r>
            <a:r>
              <a:rPr lang="en-GB" sz="1400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Fiendstar-Bold"/>
              </a:rPr>
              <a:t>A household is classified as deprived in the health dimension if any member is disabled.</a:t>
            </a:r>
            <a:endParaRPr lang="en-GB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b="1" u="sng" kern="1200" dirty="0">
                <a:solidFill>
                  <a:srgbClr val="000000"/>
                </a:solidFill>
                <a:effectLst/>
                <a:uFill>
                  <a:solidFill>
                    <a:srgbClr val="660066"/>
                  </a:solidFill>
                </a:uFill>
                <a:ea typeface="Calibri" panose="020F0502020204030204" pitchFamily="34" charset="0"/>
                <a:cs typeface="Fiendstar-Bold"/>
              </a:rPr>
              <a:t>Housing: </a:t>
            </a:r>
            <a:r>
              <a:rPr lang="en-GB" sz="1400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Fiendstar-Bold"/>
              </a:rPr>
              <a:t>A household is classified as deprived in the housing dimension if the household's accommodation is either overcrowded, in a shared dwelling, or has no central heating.</a:t>
            </a:r>
            <a:endParaRPr lang="en-GB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b="1" u="none" strike="noStrike" kern="1200" dirty="0">
                <a:solidFill>
                  <a:srgbClr val="000000"/>
                </a:solidFill>
                <a:effectLst/>
                <a:uFill>
                  <a:solidFill>
                    <a:srgbClr val="660066"/>
                  </a:solidFill>
                </a:uFill>
                <a:ea typeface="Calibri" panose="020F0502020204030204" pitchFamily="34" charset="0"/>
                <a:cs typeface="Fiendstar-Bold"/>
              </a:rPr>
              <a:t> </a:t>
            </a:r>
            <a:endParaRPr lang="en-GB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1BCF1ED3-BA7E-442D-ACBB-01BDF8237C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8781404"/>
              </p:ext>
            </p:extLst>
          </p:nvPr>
        </p:nvGraphicFramePr>
        <p:xfrm>
          <a:off x="727050" y="1868218"/>
          <a:ext cx="6470394" cy="4035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6D74F505-61F2-43D6-90B2-A6B1E288F9EC}"/>
              </a:ext>
            </a:extLst>
          </p:cNvPr>
          <p:cNvSpPr/>
          <p:nvPr/>
        </p:nvSpPr>
        <p:spPr>
          <a:xfrm>
            <a:off x="4139381" y="4454013"/>
            <a:ext cx="137651" cy="5407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FAF00-5DEB-45C7-8F45-BEAF3A246D87}"/>
              </a:ext>
            </a:extLst>
          </p:cNvPr>
          <p:cNvSpPr txBox="1"/>
          <p:nvPr/>
        </p:nvSpPr>
        <p:spPr>
          <a:xfrm>
            <a:off x="5682343" y="6382139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C5</a:t>
            </a:r>
          </a:p>
        </p:txBody>
      </p:sp>
    </p:spTree>
    <p:extLst>
      <p:ext uri="{BB962C8B-B14F-4D97-AF65-F5344CB8AC3E}">
        <p14:creationId xmlns:p14="http://schemas.microsoft.com/office/powerpoint/2010/main" val="350949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8968" y="6299291"/>
            <a:ext cx="4810779" cy="32684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Edmund Fallon -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7349" y="110564"/>
            <a:ext cx="10549303" cy="134501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effectLst/>
                <a:latin typeface="Fiendstar-Bold"/>
                <a:ea typeface="Calibri" panose="020F0502020204030204" pitchFamily="34" charset="0"/>
                <a:cs typeface="Fiendstar-Bold"/>
              </a:rPr>
              <a:t>3. Children and young people in Croydon have the chance to thrive, learn and fulfil their potential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44081-034C-4DA3-A551-A4D8DE118E0C}"/>
              </a:ext>
            </a:extLst>
          </p:cNvPr>
          <p:cNvSpPr txBox="1"/>
          <p:nvPr/>
        </p:nvSpPr>
        <p:spPr>
          <a:xfrm>
            <a:off x="1090934" y="5810943"/>
            <a:ext cx="61065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Source: ONS Census 2021 </a:t>
            </a:r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25616-2963-4F7D-B1F0-8E3EDEB0152A}"/>
              </a:ext>
            </a:extLst>
          </p:cNvPr>
          <p:cNvSpPr txBox="1"/>
          <p:nvPr/>
        </p:nvSpPr>
        <p:spPr>
          <a:xfrm>
            <a:off x="838859" y="1304493"/>
            <a:ext cx="128490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Deprivation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2CEBE9-EF9F-4AD5-A0BF-A73945DED18D}"/>
              </a:ext>
            </a:extLst>
          </p:cNvPr>
          <p:cNvSpPr txBox="1"/>
          <p:nvPr/>
        </p:nvSpPr>
        <p:spPr>
          <a:xfrm>
            <a:off x="2119447" y="1287537"/>
            <a:ext cx="2767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Central Heating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072786-3B33-4B2D-8E67-1798727F962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28968" y="1656869"/>
            <a:ext cx="6745226" cy="43553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10D86D-2D2C-4806-8B23-7DF09A89B4E7}"/>
              </a:ext>
            </a:extLst>
          </p:cNvPr>
          <p:cNvSpPr txBox="1"/>
          <p:nvPr/>
        </p:nvSpPr>
        <p:spPr>
          <a:xfrm>
            <a:off x="7988957" y="1443841"/>
            <a:ext cx="327569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In Croydon, three quarters (74.7%) of households have central heating via the main gas only. This is a slightly higher rate than both London and England.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In Croydon 1 in 10 (10.4%) of households heat their homes with electric only. This is higher than in England (8.7%) but lower than in London (12.6%).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Just over 8% of households in Croydon, London and England have 2 or more types of central heating.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2.0% of households in Croydon have no central heating.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3B6C75-029F-437B-8DC7-D062C09EFD0C}"/>
              </a:ext>
            </a:extLst>
          </p:cNvPr>
          <p:cNvSpPr txBox="1"/>
          <p:nvPr/>
        </p:nvSpPr>
        <p:spPr>
          <a:xfrm>
            <a:off x="5682343" y="6382139"/>
            <a:ext cx="625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C6</a:t>
            </a:r>
          </a:p>
        </p:txBody>
      </p:sp>
    </p:spTree>
    <p:extLst>
      <p:ext uri="{BB962C8B-B14F-4D97-AF65-F5344CB8AC3E}">
        <p14:creationId xmlns:p14="http://schemas.microsoft.com/office/powerpoint/2010/main" val="92209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8968" y="6299291"/>
            <a:ext cx="4810779" cy="32684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Edmund Fallon -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7349" y="110564"/>
            <a:ext cx="10549303" cy="134501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effectLst/>
                <a:latin typeface="Fiendstar-Bold"/>
                <a:ea typeface="Calibri" panose="020F0502020204030204" pitchFamily="34" charset="0"/>
                <a:cs typeface="Fiendstar-Bold"/>
              </a:rPr>
              <a:t>3. Children and young people in Croydon have the chance to thrive, learn and fulfil their potential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44081-034C-4DA3-A551-A4D8DE118E0C}"/>
              </a:ext>
            </a:extLst>
          </p:cNvPr>
          <p:cNvSpPr txBox="1"/>
          <p:nvPr/>
        </p:nvSpPr>
        <p:spPr>
          <a:xfrm>
            <a:off x="1090934" y="5810943"/>
            <a:ext cx="61065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Source: ONS Census 2021 </a:t>
            </a:r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25616-2963-4F7D-B1F0-8E3EDEB0152A}"/>
              </a:ext>
            </a:extLst>
          </p:cNvPr>
          <p:cNvSpPr txBox="1"/>
          <p:nvPr/>
        </p:nvSpPr>
        <p:spPr>
          <a:xfrm>
            <a:off x="838859" y="1304493"/>
            <a:ext cx="128490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Deprivation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2CEBE9-EF9F-4AD5-A0BF-A73945DED18D}"/>
              </a:ext>
            </a:extLst>
          </p:cNvPr>
          <p:cNvSpPr txBox="1"/>
          <p:nvPr/>
        </p:nvSpPr>
        <p:spPr>
          <a:xfrm>
            <a:off x="2119447" y="1287537"/>
            <a:ext cx="2767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Car and van availability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20D046-2A6C-4B7F-9DE4-B1B60E971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33" y="1774790"/>
            <a:ext cx="7602371" cy="43834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DC4D71-8E66-4803-844F-A33878A85E85}"/>
              </a:ext>
            </a:extLst>
          </p:cNvPr>
          <p:cNvSpPr txBox="1"/>
          <p:nvPr/>
        </p:nvSpPr>
        <p:spPr>
          <a:xfrm>
            <a:off x="8372404" y="1986696"/>
            <a:ext cx="334938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One in 3 (33.6%) of households in Croydon have no car or van. This is a higher proportion than England (23.5%) but lower than in London (42.1%).</a:t>
            </a:r>
          </a:p>
          <a:p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Similar proportions (around 4 in 10) of households in Croydon, London and England have 1 car or van in their household.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In England 1 in 4 (26.1%) of households have 2 cars or vans in their households.  This is a higher proportion than in Croydon (17.4%) and London (13.6%).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136791-45EA-4806-933F-5BA5EB53AD81}"/>
              </a:ext>
            </a:extLst>
          </p:cNvPr>
          <p:cNvSpPr txBox="1"/>
          <p:nvPr/>
        </p:nvSpPr>
        <p:spPr>
          <a:xfrm>
            <a:off x="5682343" y="6382139"/>
            <a:ext cx="671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C7</a:t>
            </a:r>
          </a:p>
        </p:txBody>
      </p:sp>
    </p:spTree>
    <p:extLst>
      <p:ext uri="{BB962C8B-B14F-4D97-AF65-F5344CB8AC3E}">
        <p14:creationId xmlns:p14="http://schemas.microsoft.com/office/powerpoint/2010/main" val="127217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8968" y="6299291"/>
            <a:ext cx="4810779" cy="32684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Edmund Fallon -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7349" y="110564"/>
            <a:ext cx="10549303" cy="134501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effectLst/>
                <a:latin typeface="Fiendstar-Bold"/>
                <a:ea typeface="Calibri" panose="020F0502020204030204" pitchFamily="34" charset="0"/>
                <a:cs typeface="Fiendstar-Bold"/>
              </a:rPr>
              <a:t>3. Children and young people in Croydon have the chance to thrive, learn and fulfil their potential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44081-034C-4DA3-A551-A4D8DE118E0C}"/>
              </a:ext>
            </a:extLst>
          </p:cNvPr>
          <p:cNvSpPr txBox="1"/>
          <p:nvPr/>
        </p:nvSpPr>
        <p:spPr>
          <a:xfrm>
            <a:off x="1090934" y="5810943"/>
            <a:ext cx="61065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Source: ONS Census 2021 </a:t>
            </a:r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25616-2963-4F7D-B1F0-8E3EDEB0152A}"/>
              </a:ext>
            </a:extLst>
          </p:cNvPr>
          <p:cNvSpPr txBox="1"/>
          <p:nvPr/>
        </p:nvSpPr>
        <p:spPr>
          <a:xfrm>
            <a:off x="838859" y="1304493"/>
            <a:ext cx="128490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Deprivation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2CEBE9-EF9F-4AD5-A0BF-A73945DED18D}"/>
              </a:ext>
            </a:extLst>
          </p:cNvPr>
          <p:cNvSpPr txBox="1"/>
          <p:nvPr/>
        </p:nvSpPr>
        <p:spPr>
          <a:xfrm>
            <a:off x="2119447" y="1287537"/>
            <a:ext cx="2767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Bedrooms Overcrowding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F9AC36-BC07-4B99-840F-D1CA1DF01775}"/>
              </a:ext>
            </a:extLst>
          </p:cNvPr>
          <p:cNvSpPr txBox="1"/>
          <p:nvPr/>
        </p:nvSpPr>
        <p:spPr>
          <a:xfrm>
            <a:off x="8799256" y="1926978"/>
            <a:ext cx="3115936" cy="3028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Fiendstar-Bold"/>
              </a:rPr>
              <a:t>Occupancy rating is a measure for under- or over- crowding.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6213" indent="-176213">
              <a:lnSpc>
                <a:spcPct val="107000"/>
              </a:lnSpc>
              <a:spcAft>
                <a:spcPts val="800"/>
              </a:spcAft>
            </a:pPr>
            <a:r>
              <a:rPr lang="en-GB" sz="1400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Fiendstar-Bold"/>
              </a:rPr>
              <a:t>•   10.4% of Croydon households have  fewer bedrooms than required (overcrowded).</a:t>
            </a:r>
            <a:endParaRPr lang="en-GB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6213" indent="-176213">
              <a:lnSpc>
                <a:spcPct val="107000"/>
              </a:lnSpc>
              <a:spcAft>
                <a:spcPts val="800"/>
              </a:spcAft>
            </a:pPr>
            <a:r>
              <a:rPr lang="en-GB" sz="1400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Fiendstar-Bold"/>
              </a:rPr>
              <a:t>•   53.7% of Croydon households have more bedrooms than required (under-occupied).</a:t>
            </a:r>
            <a:endParaRPr lang="en-GB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6213" indent="-176213">
              <a:lnSpc>
                <a:spcPct val="107000"/>
              </a:lnSpc>
              <a:spcAft>
                <a:spcPts val="800"/>
              </a:spcAft>
            </a:pPr>
            <a:r>
              <a:rPr lang="en-GB" sz="1400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Fiendstar-Bold"/>
              </a:rPr>
              <a:t>•</a:t>
            </a:r>
            <a:r>
              <a:rPr lang="en-GB" sz="1400" dirty="0">
                <a:solidFill>
                  <a:srgbClr val="000000"/>
                </a:solidFill>
                <a:ea typeface="Calibri" panose="020F0502020204030204" pitchFamily="34" charset="0"/>
                <a:cs typeface="Fiendstar-Bold"/>
              </a:rPr>
              <a:t>  </a:t>
            </a:r>
            <a:r>
              <a:rPr lang="en-GB" sz="1400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Fiendstar-Bold"/>
              </a:rPr>
              <a:t>35.9% of Croydon households have an ideal number of bedrooms.</a:t>
            </a:r>
            <a:endParaRPr lang="en-GB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E833D6-6EFF-4010-9B28-55A7D3486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37" y="1735290"/>
            <a:ext cx="7829769" cy="438988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7DBCB20-9EAF-405F-94A5-5B7EF0CE86B4}"/>
              </a:ext>
            </a:extLst>
          </p:cNvPr>
          <p:cNvSpPr/>
          <p:nvPr/>
        </p:nvSpPr>
        <p:spPr>
          <a:xfrm>
            <a:off x="5279401" y="4094211"/>
            <a:ext cx="3115935" cy="22050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B3840-156D-47EF-8E24-E9006A7C3704}"/>
              </a:ext>
            </a:extLst>
          </p:cNvPr>
          <p:cNvSpPr txBox="1"/>
          <p:nvPr/>
        </p:nvSpPr>
        <p:spPr>
          <a:xfrm>
            <a:off x="5682343" y="6382139"/>
            <a:ext cx="755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C8</a:t>
            </a:r>
          </a:p>
        </p:txBody>
      </p:sp>
    </p:spTree>
    <p:extLst>
      <p:ext uri="{BB962C8B-B14F-4D97-AF65-F5344CB8AC3E}">
        <p14:creationId xmlns:p14="http://schemas.microsoft.com/office/powerpoint/2010/main" val="404274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8968" y="6299291"/>
            <a:ext cx="4810779" cy="32684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Edmund Fallon -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670" y="991779"/>
            <a:ext cx="10549303" cy="134501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</a:pPr>
            <a:r>
              <a:rPr lang="en-GB" b="1" dirty="0">
                <a:effectLst/>
                <a:latin typeface="Fiendstar-Bold"/>
                <a:ea typeface="Calibri" panose="020F0502020204030204" pitchFamily="34" charset="0"/>
                <a:cs typeface="Fiendstar-Bold"/>
              </a:rPr>
              <a:t>4. Croydon is a cleaner, safer and healthier place, a borough we’re proud to call home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b="1" dirty="0">
                <a:effectLst/>
                <a:latin typeface="Fiendstar-Bold"/>
                <a:ea typeface="Calibri" panose="020F0502020204030204" pitchFamily="34" charset="0"/>
                <a:cs typeface="Fiendstar-Bold"/>
              </a:rPr>
            </a:br>
            <a:b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82C2D5-2036-4759-8CF1-CA69BD85FACC}"/>
              </a:ext>
            </a:extLst>
          </p:cNvPr>
          <p:cNvSpPr txBox="1"/>
          <p:nvPr/>
        </p:nvSpPr>
        <p:spPr>
          <a:xfrm>
            <a:off x="1516931" y="2281690"/>
            <a:ext cx="3637542" cy="847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 </a:t>
            </a:r>
            <a:endParaRPr lang="en-GB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C0EB5C-D362-4AE3-A012-FB50D551FA7E}"/>
              </a:ext>
            </a:extLst>
          </p:cNvPr>
          <p:cNvSpPr txBox="1"/>
          <p:nvPr/>
        </p:nvSpPr>
        <p:spPr>
          <a:xfrm>
            <a:off x="5378673" y="3549672"/>
            <a:ext cx="2599000" cy="873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Housing</a:t>
            </a:r>
            <a:endParaRPr lang="en-GB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83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8968" y="6299291"/>
            <a:ext cx="4810779" cy="32684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Edmund Fallon -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7349" y="110564"/>
            <a:ext cx="10549303" cy="134501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effectLst/>
                <a:latin typeface="Fiendstar-Bold"/>
                <a:ea typeface="Calibri" panose="020F0502020204030204" pitchFamily="34" charset="0"/>
                <a:cs typeface="Fiendstar-Bold"/>
              </a:rPr>
              <a:t>4. Croydon is a cleaner, safer and healthier place, a borough we’re proud to call home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44081-034C-4DA3-A551-A4D8DE118E0C}"/>
              </a:ext>
            </a:extLst>
          </p:cNvPr>
          <p:cNvSpPr txBox="1"/>
          <p:nvPr/>
        </p:nvSpPr>
        <p:spPr>
          <a:xfrm>
            <a:off x="1090934" y="5810943"/>
            <a:ext cx="61065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Source: ONS Census 2021 </a:t>
            </a:r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25616-2963-4F7D-B1F0-8E3EDEB0152A}"/>
              </a:ext>
            </a:extLst>
          </p:cNvPr>
          <p:cNvSpPr txBox="1"/>
          <p:nvPr/>
        </p:nvSpPr>
        <p:spPr>
          <a:xfrm>
            <a:off x="838859" y="1304493"/>
            <a:ext cx="14618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2CEBE9-EF9F-4AD5-A0BF-A73945DED18D}"/>
              </a:ext>
            </a:extLst>
          </p:cNvPr>
          <p:cNvSpPr txBox="1"/>
          <p:nvPr/>
        </p:nvSpPr>
        <p:spPr>
          <a:xfrm>
            <a:off x="2521612" y="1297593"/>
            <a:ext cx="4168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Population Density – People per 1 km area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1C8E78B-B25F-46E4-BAB5-9A92EBDD5AD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439747" y="1559321"/>
            <a:ext cx="6304785" cy="32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2A753E-CCB6-4DFE-8F85-A8E343D48764}"/>
              </a:ext>
            </a:extLst>
          </p:cNvPr>
          <p:cNvSpPr txBox="1"/>
          <p:nvPr/>
        </p:nvSpPr>
        <p:spPr>
          <a:xfrm>
            <a:off x="7806813" y="2064774"/>
            <a:ext cx="36698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Population density is the number of usual residents per square kilometre.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altLang="en-US" sz="1400" dirty="0">
              <a:solidFill>
                <a:srgbClr val="333333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Croydon is the 10</a:t>
            </a:r>
            <a:r>
              <a:rPr kumimoji="0" lang="en-GB" altLang="en-US" sz="1400" b="0" i="0" u="none" strike="noStrike" cap="none" normalizeH="0" baseline="30000" dirty="0">
                <a:ln>
                  <a:noFill/>
                </a:ln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lease densely populated of London’s 33 local authority areas.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altLang="en-US" sz="1400" dirty="0">
              <a:solidFill>
                <a:srgbClr val="333333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Approx. 32 people living on each football pitch-sized area of land.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295F6A-FD92-4C96-9AB6-C4108DE8F16E}"/>
              </a:ext>
            </a:extLst>
          </p:cNvPr>
          <p:cNvSpPr txBox="1"/>
          <p:nvPr/>
        </p:nvSpPr>
        <p:spPr>
          <a:xfrm>
            <a:off x="5682343" y="6382139"/>
            <a:ext cx="662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D1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868E6991-BD33-401E-BA9B-993CA59635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2648183"/>
              </p:ext>
            </p:extLst>
          </p:nvPr>
        </p:nvGraphicFramePr>
        <p:xfrm>
          <a:off x="927348" y="1651518"/>
          <a:ext cx="6882374" cy="4146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2589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8968" y="6299291"/>
            <a:ext cx="4810779" cy="32684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Edmund Fallon -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7349" y="110564"/>
            <a:ext cx="10549303" cy="134501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effectLst/>
                <a:latin typeface="Fiendstar-Bold"/>
                <a:ea typeface="Calibri" panose="020F0502020204030204" pitchFamily="34" charset="0"/>
                <a:cs typeface="Fiendstar-Bold"/>
              </a:rPr>
              <a:t>4. Croydon is a cleaner, safer and healthier place, a borough we’re proud to call home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44081-034C-4DA3-A551-A4D8DE118E0C}"/>
              </a:ext>
            </a:extLst>
          </p:cNvPr>
          <p:cNvSpPr txBox="1"/>
          <p:nvPr/>
        </p:nvSpPr>
        <p:spPr>
          <a:xfrm>
            <a:off x="1090934" y="5810944"/>
            <a:ext cx="27731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Source: ONS Censuses, 2011 and 2021 </a:t>
            </a:r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25616-2963-4F7D-B1F0-8E3EDEB0152A}"/>
              </a:ext>
            </a:extLst>
          </p:cNvPr>
          <p:cNvSpPr txBox="1"/>
          <p:nvPr/>
        </p:nvSpPr>
        <p:spPr>
          <a:xfrm>
            <a:off x="809362" y="1297593"/>
            <a:ext cx="14618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Housing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2CEBE9-EF9F-4AD5-A0BF-A73945DED18D}"/>
              </a:ext>
            </a:extLst>
          </p:cNvPr>
          <p:cNvSpPr txBox="1"/>
          <p:nvPr/>
        </p:nvSpPr>
        <p:spPr>
          <a:xfrm>
            <a:off x="4712407" y="1360139"/>
            <a:ext cx="2767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Household Tenure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1C8E78B-B25F-46E4-BAB5-9A92EBDD5AD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439747" y="1559321"/>
            <a:ext cx="6304785" cy="32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66DD4655-2BC2-4071-8234-0F0A8C3473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9096345"/>
              </p:ext>
            </p:extLst>
          </p:nvPr>
        </p:nvGraphicFramePr>
        <p:xfrm>
          <a:off x="376771" y="2110440"/>
          <a:ext cx="5539105" cy="3535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900FA7FD-4BEE-4A63-BBCC-D3DB1ADEBE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2664072"/>
              </p:ext>
            </p:extLst>
          </p:nvPr>
        </p:nvGraphicFramePr>
        <p:xfrm>
          <a:off x="6104578" y="2044161"/>
          <a:ext cx="5539105" cy="3498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C28ED3E-EA77-45CC-AC0D-F30F5A0E9183}"/>
              </a:ext>
            </a:extLst>
          </p:cNvPr>
          <p:cNvSpPr txBox="1"/>
          <p:nvPr/>
        </p:nvSpPr>
        <p:spPr>
          <a:xfrm>
            <a:off x="5682343" y="6382139"/>
            <a:ext cx="606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D2</a:t>
            </a:r>
          </a:p>
        </p:txBody>
      </p:sp>
    </p:spTree>
    <p:extLst>
      <p:ext uri="{BB962C8B-B14F-4D97-AF65-F5344CB8AC3E}">
        <p14:creationId xmlns:p14="http://schemas.microsoft.com/office/powerpoint/2010/main" val="173666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50D9FA-74F5-45A1-A8FA-1ECC97471153}"/>
              </a:ext>
            </a:extLst>
          </p:cNvPr>
          <p:cNvPicPr/>
          <p:nvPr/>
        </p:nvPicPr>
        <p:blipFill rotWithShape="1">
          <a:blip r:embed="rId2"/>
          <a:srcRect l="29755" t="20147" r="11214" b="5775"/>
          <a:stretch/>
        </p:blipFill>
        <p:spPr bwMode="auto">
          <a:xfrm>
            <a:off x="121298" y="119436"/>
            <a:ext cx="11949404" cy="66191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C166DA-E4BF-477B-AEDE-F9F91857C9D8}"/>
              </a:ext>
            </a:extLst>
          </p:cNvPr>
          <p:cNvSpPr txBox="1"/>
          <p:nvPr/>
        </p:nvSpPr>
        <p:spPr>
          <a:xfrm>
            <a:off x="4302436" y="1222308"/>
            <a:ext cx="3899172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r>
              <a:rPr lang="en-GB" dirty="0">
                <a:solidFill>
                  <a:srgbClr val="FF0000"/>
                </a:solidFill>
              </a:rPr>
              <a:t>Workforce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943CEB-3D74-4752-AC2F-2480C97FD1E6}"/>
              </a:ext>
            </a:extLst>
          </p:cNvPr>
          <p:cNvSpPr txBox="1"/>
          <p:nvPr/>
        </p:nvSpPr>
        <p:spPr>
          <a:xfrm>
            <a:off x="527672" y="1222309"/>
            <a:ext cx="3899171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r>
              <a:rPr lang="en-GB" dirty="0">
                <a:solidFill>
                  <a:srgbClr val="FF0000"/>
                </a:solidFill>
              </a:rPr>
              <a:t>Finance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B13E00-0390-45C0-8A49-EA1578469077}"/>
              </a:ext>
            </a:extLst>
          </p:cNvPr>
          <p:cNvSpPr txBox="1"/>
          <p:nvPr/>
        </p:nvSpPr>
        <p:spPr>
          <a:xfrm>
            <a:off x="7996335" y="1222308"/>
            <a:ext cx="3750906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r>
              <a:rPr lang="en-GB" dirty="0">
                <a:solidFill>
                  <a:srgbClr val="FF0000"/>
                </a:solidFill>
              </a:rPr>
              <a:t>Community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2C2827-F316-44B0-A93B-6C2EDBC31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7023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8968" y="6299291"/>
            <a:ext cx="4810779" cy="32684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Edmund Fallon -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7349" y="110564"/>
            <a:ext cx="10549303" cy="134501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effectLst/>
                <a:latin typeface="Fiendstar-Bold"/>
                <a:ea typeface="Calibri" panose="020F0502020204030204" pitchFamily="34" charset="0"/>
                <a:cs typeface="Fiendstar-Bold"/>
              </a:rPr>
              <a:t>4. Croydon is a cleaner, safer and healthier place, a borough we’re proud to call home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44081-034C-4DA3-A551-A4D8DE118E0C}"/>
              </a:ext>
            </a:extLst>
          </p:cNvPr>
          <p:cNvSpPr txBox="1"/>
          <p:nvPr/>
        </p:nvSpPr>
        <p:spPr>
          <a:xfrm>
            <a:off x="1090934" y="5810944"/>
            <a:ext cx="27731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Source: ONS Census 2021 </a:t>
            </a:r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25616-2963-4F7D-B1F0-8E3EDEB0152A}"/>
              </a:ext>
            </a:extLst>
          </p:cNvPr>
          <p:cNvSpPr txBox="1"/>
          <p:nvPr/>
        </p:nvSpPr>
        <p:spPr>
          <a:xfrm>
            <a:off x="809362" y="1297593"/>
            <a:ext cx="14618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Housing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2CEBE9-EF9F-4AD5-A0BF-A73945DED18D}"/>
              </a:ext>
            </a:extLst>
          </p:cNvPr>
          <p:cNvSpPr txBox="1"/>
          <p:nvPr/>
        </p:nvSpPr>
        <p:spPr>
          <a:xfrm>
            <a:off x="2480484" y="1366520"/>
            <a:ext cx="2767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Number of bedrooms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1C8E78B-B25F-46E4-BAB5-9A92EBDD5AD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439747" y="1559321"/>
            <a:ext cx="6304785" cy="32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579B2B-AA8B-46BC-AEF2-FAC5B341DF7A}"/>
              </a:ext>
            </a:extLst>
          </p:cNvPr>
          <p:cNvSpPr txBox="1"/>
          <p:nvPr/>
        </p:nvSpPr>
        <p:spPr>
          <a:xfrm>
            <a:off x="7756272" y="1891646"/>
            <a:ext cx="317719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400" dirty="0">
                <a:effectLst/>
                <a:ea typeface="Times New Roman" panose="02020603050405020304" pitchFamily="18" charset="0"/>
              </a:rPr>
              <a:t>3 bedroom properties in Croydon make up the highest proportion (34.2%) of number of bedroom properties in the borough.</a:t>
            </a: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14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400" dirty="0">
                <a:effectLst/>
                <a:ea typeface="Times New Roman" panose="02020603050405020304" pitchFamily="18" charset="0"/>
              </a:rPr>
              <a:t>Nearly 1 in 5 (19.4%) of properties in Croydon have 4 or more bedrooms.</a:t>
            </a: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14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400" dirty="0">
                <a:effectLst/>
                <a:ea typeface="Times New Roman" panose="02020603050405020304" pitchFamily="18" charset="0"/>
              </a:rPr>
              <a:t>Nearly 3 in 10 properties (29.1%) of properties in Croydon have 2 bedrooms.</a:t>
            </a: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14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400" dirty="0">
                <a:effectLst/>
                <a:ea typeface="Times New Roman" panose="02020603050405020304" pitchFamily="18" charset="0"/>
              </a:rPr>
              <a:t>There are 17.3% of households in Croydon which have only 1 bedroom.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6D6A94-28F1-424C-8C79-3705D98E7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40" y="1891646"/>
            <a:ext cx="6976164" cy="39299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B8AC7E-2D60-4EF4-AD7D-E5F17C3307D4}"/>
              </a:ext>
            </a:extLst>
          </p:cNvPr>
          <p:cNvSpPr txBox="1"/>
          <p:nvPr/>
        </p:nvSpPr>
        <p:spPr>
          <a:xfrm>
            <a:off x="5682343" y="6382139"/>
            <a:ext cx="54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D3</a:t>
            </a:r>
          </a:p>
        </p:txBody>
      </p:sp>
    </p:spTree>
    <p:extLst>
      <p:ext uri="{BB962C8B-B14F-4D97-AF65-F5344CB8AC3E}">
        <p14:creationId xmlns:p14="http://schemas.microsoft.com/office/powerpoint/2010/main" val="186402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8968" y="6299291"/>
            <a:ext cx="4810779" cy="32684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Edmund Fallon -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7349" y="110564"/>
            <a:ext cx="10549303" cy="134501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effectLst/>
                <a:latin typeface="Fiendstar-Bold"/>
                <a:ea typeface="Calibri" panose="020F0502020204030204" pitchFamily="34" charset="0"/>
                <a:cs typeface="Fiendstar-Bold"/>
              </a:rPr>
              <a:t>4. Croydon is a cleaner, safer and healthier place, a borough we’re proud to call home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44081-034C-4DA3-A551-A4D8DE118E0C}"/>
              </a:ext>
            </a:extLst>
          </p:cNvPr>
          <p:cNvSpPr txBox="1"/>
          <p:nvPr/>
        </p:nvSpPr>
        <p:spPr>
          <a:xfrm>
            <a:off x="1090934" y="5810944"/>
            <a:ext cx="27731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Source: ONS Census 2021 </a:t>
            </a:r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25616-2963-4F7D-B1F0-8E3EDEB0152A}"/>
              </a:ext>
            </a:extLst>
          </p:cNvPr>
          <p:cNvSpPr txBox="1"/>
          <p:nvPr/>
        </p:nvSpPr>
        <p:spPr>
          <a:xfrm>
            <a:off x="809362" y="1297593"/>
            <a:ext cx="14618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Housing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2CEBE9-EF9F-4AD5-A0BF-A73945DED18D}"/>
              </a:ext>
            </a:extLst>
          </p:cNvPr>
          <p:cNvSpPr txBox="1"/>
          <p:nvPr/>
        </p:nvSpPr>
        <p:spPr>
          <a:xfrm>
            <a:off x="2471906" y="1316417"/>
            <a:ext cx="2767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Accommodation Types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1C8E78B-B25F-46E4-BAB5-9A92EBDD5AD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439747" y="1559321"/>
            <a:ext cx="6304785" cy="32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2CEF7E7-30D8-40DA-B99A-B5E2D31169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9136252"/>
              </p:ext>
            </p:extLst>
          </p:nvPr>
        </p:nvGraphicFramePr>
        <p:xfrm>
          <a:off x="628967" y="1571056"/>
          <a:ext cx="7177845" cy="4364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8B903A3-462C-437F-ADBE-A6A1C31C6BED}"/>
              </a:ext>
            </a:extLst>
          </p:cNvPr>
          <p:cNvSpPr txBox="1"/>
          <p:nvPr/>
        </p:nvSpPr>
        <p:spPr>
          <a:xfrm>
            <a:off x="7929716" y="1807734"/>
            <a:ext cx="3814816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29% of Croydon residents are living in a purpose-built block of flats or tenement.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24.7% live in semi-detached properties.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23.3% live in terraced properties.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12.2% live in detached properties.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8.5% live in part of a converted or shared house, including bedsits.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2.3% live in other types of accommodation.</a:t>
            </a:r>
            <a:endParaRPr lang="en-GB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8A35D7-3968-456A-8CE0-A0C7E4760994}"/>
              </a:ext>
            </a:extLst>
          </p:cNvPr>
          <p:cNvSpPr txBox="1"/>
          <p:nvPr/>
        </p:nvSpPr>
        <p:spPr>
          <a:xfrm>
            <a:off x="5682343" y="6382139"/>
            <a:ext cx="746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D4</a:t>
            </a:r>
          </a:p>
        </p:txBody>
      </p:sp>
    </p:spTree>
    <p:extLst>
      <p:ext uri="{BB962C8B-B14F-4D97-AF65-F5344CB8AC3E}">
        <p14:creationId xmlns:p14="http://schemas.microsoft.com/office/powerpoint/2010/main" val="182801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8968" y="6299291"/>
            <a:ext cx="4810779" cy="32684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Edmund Fallon -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8019" y="677395"/>
            <a:ext cx="10549303" cy="1375339"/>
          </a:xfrm>
        </p:spPr>
        <p:txBody>
          <a:bodyPr>
            <a:noAutofit/>
          </a:bodyPr>
          <a:lstStyle/>
          <a:p>
            <a:r>
              <a:rPr lang="en-GB" b="1" dirty="0">
                <a:effectLst/>
                <a:latin typeface="Fiendstar-Bold"/>
                <a:ea typeface="Calibri" panose="020F0502020204030204" pitchFamily="34" charset="0"/>
                <a:cs typeface="Fiendstar-Bold"/>
              </a:rPr>
              <a:t>5. People can lead healthier and independent lives for longer</a:t>
            </a:r>
            <a:b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44EC55-70A8-4AB4-9CE1-BA000B7AD4B2}"/>
              </a:ext>
            </a:extLst>
          </p:cNvPr>
          <p:cNvSpPr txBox="1"/>
          <p:nvPr/>
        </p:nvSpPr>
        <p:spPr>
          <a:xfrm>
            <a:off x="1964799" y="2428494"/>
            <a:ext cx="7680645" cy="1740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GB" sz="4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 Care</a:t>
            </a:r>
            <a:endParaRPr lang="en-GB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97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8968" y="6299291"/>
            <a:ext cx="4810779" cy="32684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Edmund Fallon -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7349" y="110564"/>
            <a:ext cx="10549303" cy="134501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effectLst/>
                <a:latin typeface="Fiendstar-Bold"/>
                <a:ea typeface="Calibri" panose="020F0502020204030204" pitchFamily="34" charset="0"/>
                <a:cs typeface="Fiendstar-Bold"/>
              </a:rPr>
              <a:t>5. People can lead healthier and independent lives for longer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44081-034C-4DA3-A551-A4D8DE118E0C}"/>
              </a:ext>
            </a:extLst>
          </p:cNvPr>
          <p:cNvSpPr txBox="1"/>
          <p:nvPr/>
        </p:nvSpPr>
        <p:spPr>
          <a:xfrm>
            <a:off x="1090934" y="5810944"/>
            <a:ext cx="27731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Source: ONS Census 2021 </a:t>
            </a:r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25616-2963-4F7D-B1F0-8E3EDEB0152A}"/>
              </a:ext>
            </a:extLst>
          </p:cNvPr>
          <p:cNvSpPr txBox="1"/>
          <p:nvPr/>
        </p:nvSpPr>
        <p:spPr>
          <a:xfrm>
            <a:off x="809362" y="1297593"/>
            <a:ext cx="14618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2CEBE9-EF9F-4AD5-A0BF-A73945DED18D}"/>
              </a:ext>
            </a:extLst>
          </p:cNvPr>
          <p:cNvSpPr txBox="1"/>
          <p:nvPr/>
        </p:nvSpPr>
        <p:spPr>
          <a:xfrm>
            <a:off x="2521612" y="1297593"/>
            <a:ext cx="2767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General Health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1C8E78B-B25F-46E4-BAB5-9A92EBDD5AD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439747" y="1559321"/>
            <a:ext cx="6304785" cy="32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5F98FE9C-CC1E-4EF3-B6F9-84E2B9636B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3565085"/>
              </p:ext>
            </p:extLst>
          </p:nvPr>
        </p:nvGraphicFramePr>
        <p:xfrm>
          <a:off x="319895" y="1666924"/>
          <a:ext cx="7270608" cy="3893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240DAED5-61E6-4241-B43B-25E0E826D35E}"/>
              </a:ext>
            </a:extLst>
          </p:cNvPr>
          <p:cNvSpPr txBox="1"/>
          <p:nvPr/>
        </p:nvSpPr>
        <p:spPr>
          <a:xfrm>
            <a:off x="7797182" y="2386805"/>
            <a:ext cx="358616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majority of Croydon residents (82.4%) who answered the general health question in the Census 2021 survey said they were in very good health or good health.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12.7% said they were in fair health.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400" kern="12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5.0% </a:t>
            </a:r>
            <a:r>
              <a:rPr lang="en-GB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said they were in bad health or very bad health.</a:t>
            </a:r>
            <a:endParaRPr lang="en-GB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D13B2F-6A43-45E5-88DE-9E62EB899916}"/>
              </a:ext>
            </a:extLst>
          </p:cNvPr>
          <p:cNvSpPr txBox="1"/>
          <p:nvPr/>
        </p:nvSpPr>
        <p:spPr>
          <a:xfrm>
            <a:off x="5682343" y="6382139"/>
            <a:ext cx="737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E1</a:t>
            </a:r>
          </a:p>
        </p:txBody>
      </p:sp>
    </p:spTree>
    <p:extLst>
      <p:ext uri="{BB962C8B-B14F-4D97-AF65-F5344CB8AC3E}">
        <p14:creationId xmlns:p14="http://schemas.microsoft.com/office/powerpoint/2010/main" val="195618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8968" y="6299291"/>
            <a:ext cx="4810779" cy="32684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Edmund Fallon -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7349" y="110564"/>
            <a:ext cx="10549303" cy="134501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effectLst/>
                <a:latin typeface="Fiendstar-Bold"/>
                <a:ea typeface="Calibri" panose="020F0502020204030204" pitchFamily="34" charset="0"/>
                <a:cs typeface="Fiendstar-Bold"/>
              </a:rPr>
              <a:t>5. People can lead healthier and independent lives for longer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44081-034C-4DA3-A551-A4D8DE118E0C}"/>
              </a:ext>
            </a:extLst>
          </p:cNvPr>
          <p:cNvSpPr txBox="1"/>
          <p:nvPr/>
        </p:nvSpPr>
        <p:spPr>
          <a:xfrm>
            <a:off x="1090934" y="5810944"/>
            <a:ext cx="27731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Source: ONS Censuses 2011 and 2021 </a:t>
            </a:r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25616-2963-4F7D-B1F0-8E3EDEB0152A}"/>
              </a:ext>
            </a:extLst>
          </p:cNvPr>
          <p:cNvSpPr txBox="1"/>
          <p:nvPr/>
        </p:nvSpPr>
        <p:spPr>
          <a:xfrm>
            <a:off x="809362" y="1297593"/>
            <a:ext cx="14618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2CEBE9-EF9F-4AD5-A0BF-A73945DED18D}"/>
              </a:ext>
            </a:extLst>
          </p:cNvPr>
          <p:cNvSpPr txBox="1"/>
          <p:nvPr/>
        </p:nvSpPr>
        <p:spPr>
          <a:xfrm>
            <a:off x="2521612" y="1297593"/>
            <a:ext cx="2767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Health – 2011 vs 2021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1C8E78B-B25F-46E4-BAB5-9A92EBDD5AD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439747" y="1559321"/>
            <a:ext cx="6304785" cy="32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0DAED5-61E6-4241-B43B-25E0E826D35E}"/>
              </a:ext>
            </a:extLst>
          </p:cNvPr>
          <p:cNvSpPr txBox="1"/>
          <p:nvPr/>
        </p:nvSpPr>
        <p:spPr>
          <a:xfrm>
            <a:off x="8462865" y="2503235"/>
            <a:ext cx="3188361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majority of Croydon residents (82.4%) who answered the general health question in the Census 2021 survey said they were in very good health or good health.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Around 1 in 8 (12.7%) said they were in fair health.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4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Only 5 in 100 (5.0%) said they were in bad health or very bad health.</a:t>
            </a:r>
            <a:endParaRPr lang="en-GB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E00F49F-86B8-4991-AE0A-952F4DA655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4074318"/>
              </p:ext>
            </p:extLst>
          </p:nvPr>
        </p:nvGraphicFramePr>
        <p:xfrm>
          <a:off x="1097703" y="1566633"/>
          <a:ext cx="6699780" cy="415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2652243-8A43-408B-8FBB-FC75C37FEC7D}"/>
              </a:ext>
            </a:extLst>
          </p:cNvPr>
          <p:cNvSpPr txBox="1"/>
          <p:nvPr/>
        </p:nvSpPr>
        <p:spPr>
          <a:xfrm>
            <a:off x="5682343" y="6382139"/>
            <a:ext cx="942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E2</a:t>
            </a:r>
          </a:p>
        </p:txBody>
      </p:sp>
    </p:spTree>
    <p:extLst>
      <p:ext uri="{BB962C8B-B14F-4D97-AF65-F5344CB8AC3E}">
        <p14:creationId xmlns:p14="http://schemas.microsoft.com/office/powerpoint/2010/main" val="406491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8968" y="6299291"/>
            <a:ext cx="4810779" cy="32684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Edmund Fallon -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7349" y="110564"/>
            <a:ext cx="10549303" cy="134501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effectLst/>
                <a:latin typeface="Fiendstar-Bold"/>
                <a:ea typeface="Calibri" panose="020F0502020204030204" pitchFamily="34" charset="0"/>
                <a:cs typeface="Fiendstar-Bold"/>
              </a:rPr>
              <a:t>5. People can lead healthier and independent lives for longer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44081-034C-4DA3-A551-A4D8DE118E0C}"/>
              </a:ext>
            </a:extLst>
          </p:cNvPr>
          <p:cNvSpPr txBox="1"/>
          <p:nvPr/>
        </p:nvSpPr>
        <p:spPr>
          <a:xfrm>
            <a:off x="809362" y="5782814"/>
            <a:ext cx="27731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Source: ONS Censuses 2011 and 2021 </a:t>
            </a:r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25616-2963-4F7D-B1F0-8E3EDEB0152A}"/>
              </a:ext>
            </a:extLst>
          </p:cNvPr>
          <p:cNvSpPr txBox="1"/>
          <p:nvPr/>
        </p:nvSpPr>
        <p:spPr>
          <a:xfrm>
            <a:off x="809362" y="1297593"/>
            <a:ext cx="14618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2CEBE9-EF9F-4AD5-A0BF-A73945DED18D}"/>
              </a:ext>
            </a:extLst>
          </p:cNvPr>
          <p:cNvSpPr txBox="1"/>
          <p:nvPr/>
        </p:nvSpPr>
        <p:spPr>
          <a:xfrm>
            <a:off x="2521612" y="1297593"/>
            <a:ext cx="2767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Disability – 2011 vs 2021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1C8E78B-B25F-46E4-BAB5-9A92EBDD5AD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439747" y="1559321"/>
            <a:ext cx="6304785" cy="32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7A331C-B3EE-4CEF-8DA4-6EB06B575AE0}"/>
              </a:ext>
            </a:extLst>
          </p:cNvPr>
          <p:cNvSpPr txBox="1"/>
          <p:nvPr/>
        </p:nvSpPr>
        <p:spPr>
          <a:xfrm>
            <a:off x="9101969" y="2721526"/>
            <a:ext cx="2197402" cy="1803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2011 to 2021, there has only been a slight increase in the proportions of disabled people in Croydon whose day to day activities are limited a lot or a little.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D1414FE-3DCD-4FA9-9799-820549DEE5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93"/>
          <a:stretch/>
        </p:blipFill>
        <p:spPr>
          <a:xfrm>
            <a:off x="321881" y="1685271"/>
            <a:ext cx="8252952" cy="42239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628491-58A4-4945-8273-119DC34B7910}"/>
              </a:ext>
            </a:extLst>
          </p:cNvPr>
          <p:cNvSpPr txBox="1"/>
          <p:nvPr/>
        </p:nvSpPr>
        <p:spPr>
          <a:xfrm>
            <a:off x="5682343" y="6382139"/>
            <a:ext cx="606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E3</a:t>
            </a:r>
          </a:p>
        </p:txBody>
      </p:sp>
    </p:spTree>
    <p:extLst>
      <p:ext uri="{BB962C8B-B14F-4D97-AF65-F5344CB8AC3E}">
        <p14:creationId xmlns:p14="http://schemas.microsoft.com/office/powerpoint/2010/main" val="107514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8968" y="6299291"/>
            <a:ext cx="4810779" cy="32684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Edmund Fallon -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7349" y="110564"/>
            <a:ext cx="10549303" cy="134501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effectLst/>
                <a:latin typeface="Fiendstar-Bold"/>
                <a:ea typeface="Calibri" panose="020F0502020204030204" pitchFamily="34" charset="0"/>
                <a:cs typeface="Fiendstar-Bold"/>
              </a:rPr>
              <a:t>5. People can lead healthier and independent lives for longer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44081-034C-4DA3-A551-A4D8DE118E0C}"/>
              </a:ext>
            </a:extLst>
          </p:cNvPr>
          <p:cNvSpPr txBox="1"/>
          <p:nvPr/>
        </p:nvSpPr>
        <p:spPr>
          <a:xfrm>
            <a:off x="1090934" y="5810944"/>
            <a:ext cx="27731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Source: ONS Census 2021 </a:t>
            </a:r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25616-2963-4F7D-B1F0-8E3EDEB0152A}"/>
              </a:ext>
            </a:extLst>
          </p:cNvPr>
          <p:cNvSpPr txBox="1"/>
          <p:nvPr/>
        </p:nvSpPr>
        <p:spPr>
          <a:xfrm>
            <a:off x="809362" y="1297593"/>
            <a:ext cx="14618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 Care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2CEBE9-EF9F-4AD5-A0BF-A73945DED18D}"/>
              </a:ext>
            </a:extLst>
          </p:cNvPr>
          <p:cNvSpPr txBox="1"/>
          <p:nvPr/>
        </p:nvSpPr>
        <p:spPr>
          <a:xfrm>
            <a:off x="2521612" y="1297593"/>
            <a:ext cx="2767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Provision of Unpaid Care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1C8E78B-B25F-46E4-BAB5-9A92EBDD5AD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439747" y="1559321"/>
            <a:ext cx="6304785" cy="32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D782376B-C8B8-4B2D-8101-53476E35D5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3232510"/>
              </p:ext>
            </p:extLst>
          </p:nvPr>
        </p:nvGraphicFramePr>
        <p:xfrm>
          <a:off x="471124" y="1666925"/>
          <a:ext cx="7497216" cy="4137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40EEB11-05F9-4F91-BFE7-7B60BE135C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371520"/>
              </p:ext>
            </p:extLst>
          </p:nvPr>
        </p:nvGraphicFramePr>
        <p:xfrm>
          <a:off x="7968343" y="1666924"/>
          <a:ext cx="3776186" cy="3311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7909">
                  <a:extLst>
                    <a:ext uri="{9D8B030D-6E8A-4147-A177-3AD203B41FA5}">
                      <a16:colId xmlns:a16="http://schemas.microsoft.com/office/drawing/2014/main" val="2672517534"/>
                    </a:ext>
                  </a:extLst>
                </a:gridCol>
                <a:gridCol w="1277340">
                  <a:extLst>
                    <a:ext uri="{9D8B030D-6E8A-4147-A177-3AD203B41FA5}">
                      <a16:colId xmlns:a16="http://schemas.microsoft.com/office/drawing/2014/main" val="31865652"/>
                    </a:ext>
                  </a:extLst>
                </a:gridCol>
                <a:gridCol w="1200937">
                  <a:extLst>
                    <a:ext uri="{9D8B030D-6E8A-4147-A177-3AD203B41FA5}">
                      <a16:colId xmlns:a16="http://schemas.microsoft.com/office/drawing/2014/main" val="3891875545"/>
                    </a:ext>
                  </a:extLst>
                </a:gridCol>
              </a:tblGrid>
              <a:tr h="8279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Unpaid care (carers 5+ years)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Census 2011	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Census 2021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749321"/>
                  </a:ext>
                </a:extLst>
              </a:tr>
              <a:tr h="8279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Providing up to 19 hours unpaid care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7.0%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4.1%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1596336"/>
                  </a:ext>
                </a:extLst>
              </a:tr>
              <a:tr h="8279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Providing up to 20-49 hours unpaid care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1.5%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1.8%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5179367"/>
                  </a:ext>
                </a:extLst>
              </a:tr>
              <a:tr h="8279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Providing up to 50+ hours unpaid care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2.3%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2.3%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163025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0B3B4D0-0BD1-4144-96B1-BCD5446A6800}"/>
              </a:ext>
            </a:extLst>
          </p:cNvPr>
          <p:cNvSpPr txBox="1"/>
          <p:nvPr/>
        </p:nvSpPr>
        <p:spPr>
          <a:xfrm>
            <a:off x="5682343" y="6382139"/>
            <a:ext cx="615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E4</a:t>
            </a:r>
          </a:p>
        </p:txBody>
      </p:sp>
    </p:spTree>
    <p:extLst>
      <p:ext uri="{BB962C8B-B14F-4D97-AF65-F5344CB8AC3E}">
        <p14:creationId xmlns:p14="http://schemas.microsoft.com/office/powerpoint/2010/main" val="254063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0CA05C5-B81B-4B47-872A-5F0E11006898}"/>
              </a:ext>
            </a:extLst>
          </p:cNvPr>
          <p:cNvSpPr txBox="1"/>
          <p:nvPr/>
        </p:nvSpPr>
        <p:spPr>
          <a:xfrm>
            <a:off x="3844212" y="2444620"/>
            <a:ext cx="5215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/>
              <a:t>THE  END</a:t>
            </a:r>
          </a:p>
        </p:txBody>
      </p:sp>
    </p:spTree>
    <p:extLst>
      <p:ext uri="{BB962C8B-B14F-4D97-AF65-F5344CB8AC3E}">
        <p14:creationId xmlns:p14="http://schemas.microsoft.com/office/powerpoint/2010/main" val="378050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E2A355-9D08-46F7-A38E-462E98B8C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ACFE-4A79-433C-9867-D173CCE9F386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5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50D9FA-74F5-45A1-A8FA-1ECC97471153}"/>
              </a:ext>
            </a:extLst>
          </p:cNvPr>
          <p:cNvPicPr/>
          <p:nvPr/>
        </p:nvPicPr>
        <p:blipFill rotWithShape="1">
          <a:blip r:embed="rId2"/>
          <a:srcRect l="29755" t="20147" r="11214" b="5775"/>
          <a:stretch/>
        </p:blipFill>
        <p:spPr bwMode="auto">
          <a:xfrm>
            <a:off x="121298" y="119436"/>
            <a:ext cx="11949404" cy="66191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C166DA-E4BF-477B-AEDE-F9F91857C9D8}"/>
              </a:ext>
            </a:extLst>
          </p:cNvPr>
          <p:cNvSpPr txBox="1"/>
          <p:nvPr/>
        </p:nvSpPr>
        <p:spPr>
          <a:xfrm>
            <a:off x="4195666" y="1222308"/>
            <a:ext cx="3899172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r>
              <a:rPr lang="en-GB" dirty="0">
                <a:solidFill>
                  <a:srgbClr val="FF0000"/>
                </a:solidFill>
              </a:rPr>
              <a:t>Workforce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943CEB-3D74-4752-AC2F-2480C97FD1E6}"/>
              </a:ext>
            </a:extLst>
          </p:cNvPr>
          <p:cNvSpPr txBox="1"/>
          <p:nvPr/>
        </p:nvSpPr>
        <p:spPr>
          <a:xfrm>
            <a:off x="527672" y="1222309"/>
            <a:ext cx="3899171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r>
              <a:rPr lang="en-GB" dirty="0">
                <a:solidFill>
                  <a:srgbClr val="FF0000"/>
                </a:solidFill>
              </a:rPr>
              <a:t>Finance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B13E00-0390-45C0-8A49-EA1578469077}"/>
              </a:ext>
            </a:extLst>
          </p:cNvPr>
          <p:cNvSpPr txBox="1"/>
          <p:nvPr/>
        </p:nvSpPr>
        <p:spPr>
          <a:xfrm>
            <a:off x="8081373" y="1230852"/>
            <a:ext cx="3582955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r>
              <a:rPr lang="en-GB" dirty="0">
                <a:solidFill>
                  <a:srgbClr val="FF0000"/>
                </a:solidFill>
              </a:rPr>
              <a:t>Community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98C309-DAF7-4F54-95D2-5857A3E8E7E6}"/>
              </a:ext>
            </a:extLst>
          </p:cNvPr>
          <p:cNvSpPr txBox="1"/>
          <p:nvPr/>
        </p:nvSpPr>
        <p:spPr>
          <a:xfrm>
            <a:off x="527672" y="3880193"/>
            <a:ext cx="273347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Economy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F79728-821B-4EF6-9463-9BE5D690ACA0}"/>
              </a:ext>
            </a:extLst>
          </p:cNvPr>
          <p:cNvSpPr txBox="1"/>
          <p:nvPr/>
        </p:nvSpPr>
        <p:spPr>
          <a:xfrm>
            <a:off x="527672" y="4701304"/>
            <a:ext cx="273347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Employment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BE526E-FB48-4DBC-8181-F89DB9B9A59D}"/>
              </a:ext>
            </a:extLst>
          </p:cNvPr>
          <p:cNvSpPr txBox="1"/>
          <p:nvPr/>
        </p:nvSpPr>
        <p:spPr>
          <a:xfrm>
            <a:off x="527672" y="5522414"/>
            <a:ext cx="273347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Diversity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6F20F8-E4CF-4CD6-815F-B8ADBF348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92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50D9FA-74F5-45A1-A8FA-1ECC97471153}"/>
              </a:ext>
            </a:extLst>
          </p:cNvPr>
          <p:cNvPicPr/>
          <p:nvPr/>
        </p:nvPicPr>
        <p:blipFill rotWithShape="1">
          <a:blip r:embed="rId2"/>
          <a:srcRect l="29755" t="20147" r="11214" b="5775"/>
          <a:stretch/>
        </p:blipFill>
        <p:spPr bwMode="auto">
          <a:xfrm>
            <a:off x="121298" y="119436"/>
            <a:ext cx="11949404" cy="66191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C166DA-E4BF-477B-AEDE-F9F91857C9D8}"/>
              </a:ext>
            </a:extLst>
          </p:cNvPr>
          <p:cNvSpPr txBox="1"/>
          <p:nvPr/>
        </p:nvSpPr>
        <p:spPr>
          <a:xfrm>
            <a:off x="4302436" y="1222308"/>
            <a:ext cx="3899172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r>
              <a:rPr lang="en-GB" dirty="0">
                <a:solidFill>
                  <a:srgbClr val="FF0000"/>
                </a:solidFill>
              </a:rPr>
              <a:t>Workforce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943CEB-3D74-4752-AC2F-2480C97FD1E6}"/>
              </a:ext>
            </a:extLst>
          </p:cNvPr>
          <p:cNvSpPr txBox="1"/>
          <p:nvPr/>
        </p:nvSpPr>
        <p:spPr>
          <a:xfrm>
            <a:off x="527672" y="1222309"/>
            <a:ext cx="3899171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r>
              <a:rPr lang="en-GB" dirty="0">
                <a:solidFill>
                  <a:srgbClr val="FF0000"/>
                </a:solidFill>
              </a:rPr>
              <a:t>Finance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B13E00-0390-45C0-8A49-EA1578469077}"/>
              </a:ext>
            </a:extLst>
          </p:cNvPr>
          <p:cNvSpPr txBox="1"/>
          <p:nvPr/>
        </p:nvSpPr>
        <p:spPr>
          <a:xfrm>
            <a:off x="7996335" y="1222308"/>
            <a:ext cx="3750906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r>
              <a:rPr lang="en-GB" dirty="0">
                <a:solidFill>
                  <a:srgbClr val="FF0000"/>
                </a:solidFill>
              </a:rPr>
              <a:t>Community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98C309-DAF7-4F54-95D2-5857A3E8E7E6}"/>
              </a:ext>
            </a:extLst>
          </p:cNvPr>
          <p:cNvSpPr txBox="1"/>
          <p:nvPr/>
        </p:nvSpPr>
        <p:spPr>
          <a:xfrm>
            <a:off x="527672" y="3880193"/>
            <a:ext cx="273347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Economy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F79728-821B-4EF6-9463-9BE5D690ACA0}"/>
              </a:ext>
            </a:extLst>
          </p:cNvPr>
          <p:cNvSpPr txBox="1"/>
          <p:nvPr/>
        </p:nvSpPr>
        <p:spPr>
          <a:xfrm>
            <a:off x="527672" y="4701304"/>
            <a:ext cx="273347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Employment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BE526E-FB48-4DBC-8181-F89DB9B9A59D}"/>
              </a:ext>
            </a:extLst>
          </p:cNvPr>
          <p:cNvSpPr txBox="1"/>
          <p:nvPr/>
        </p:nvSpPr>
        <p:spPr>
          <a:xfrm>
            <a:off x="527672" y="5522414"/>
            <a:ext cx="273347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Diversity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99BD54-A816-4EA5-9F7A-AB40A9FBF0B8}"/>
              </a:ext>
            </a:extLst>
          </p:cNvPr>
          <p:cNvSpPr txBox="1"/>
          <p:nvPr/>
        </p:nvSpPr>
        <p:spPr>
          <a:xfrm>
            <a:off x="3333344" y="3890659"/>
            <a:ext cx="270429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Children &amp; Young People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8C1931-F2CC-451C-B37D-6E528FC86B88}"/>
              </a:ext>
            </a:extLst>
          </p:cNvPr>
          <p:cNvSpPr txBox="1"/>
          <p:nvPr/>
        </p:nvSpPr>
        <p:spPr>
          <a:xfrm>
            <a:off x="3326860" y="4490823"/>
            <a:ext cx="270429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Education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361C30-8A17-4A93-90A7-219BF92D6980}"/>
              </a:ext>
            </a:extLst>
          </p:cNvPr>
          <p:cNvSpPr txBox="1"/>
          <p:nvPr/>
        </p:nvSpPr>
        <p:spPr>
          <a:xfrm>
            <a:off x="3333344" y="4852946"/>
            <a:ext cx="2697805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r>
              <a:rPr lang="en-GB" dirty="0">
                <a:solidFill>
                  <a:srgbClr val="FF0000"/>
                </a:solidFill>
              </a:rPr>
              <a:t>Deprivation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F7F458-DBCC-4CBA-B213-C7FE471B619D}"/>
              </a:ext>
            </a:extLst>
          </p:cNvPr>
          <p:cNvSpPr txBox="1"/>
          <p:nvPr/>
        </p:nvSpPr>
        <p:spPr>
          <a:xfrm>
            <a:off x="3333344" y="5737318"/>
            <a:ext cx="270753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Crime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B14FBE-5489-4DBD-B58C-D5DD78213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414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50D9FA-74F5-45A1-A8FA-1ECC97471153}"/>
              </a:ext>
            </a:extLst>
          </p:cNvPr>
          <p:cNvPicPr/>
          <p:nvPr/>
        </p:nvPicPr>
        <p:blipFill rotWithShape="1">
          <a:blip r:embed="rId2"/>
          <a:srcRect l="29755" t="20147" r="11214" b="5775"/>
          <a:stretch/>
        </p:blipFill>
        <p:spPr bwMode="auto">
          <a:xfrm>
            <a:off x="121298" y="119436"/>
            <a:ext cx="11949404" cy="66191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C166DA-E4BF-477B-AEDE-F9F91857C9D8}"/>
              </a:ext>
            </a:extLst>
          </p:cNvPr>
          <p:cNvSpPr txBox="1"/>
          <p:nvPr/>
        </p:nvSpPr>
        <p:spPr>
          <a:xfrm>
            <a:off x="4302436" y="1222308"/>
            <a:ext cx="3899172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r>
              <a:rPr lang="en-GB" dirty="0">
                <a:solidFill>
                  <a:srgbClr val="FF0000"/>
                </a:solidFill>
              </a:rPr>
              <a:t>Workforce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943CEB-3D74-4752-AC2F-2480C97FD1E6}"/>
              </a:ext>
            </a:extLst>
          </p:cNvPr>
          <p:cNvSpPr txBox="1"/>
          <p:nvPr/>
        </p:nvSpPr>
        <p:spPr>
          <a:xfrm>
            <a:off x="527672" y="1222309"/>
            <a:ext cx="3899171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r>
              <a:rPr lang="en-GB" dirty="0">
                <a:solidFill>
                  <a:srgbClr val="FF0000"/>
                </a:solidFill>
              </a:rPr>
              <a:t>Finance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B13E00-0390-45C0-8A49-EA1578469077}"/>
              </a:ext>
            </a:extLst>
          </p:cNvPr>
          <p:cNvSpPr txBox="1"/>
          <p:nvPr/>
        </p:nvSpPr>
        <p:spPr>
          <a:xfrm>
            <a:off x="7996335" y="1222308"/>
            <a:ext cx="3750906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r>
              <a:rPr lang="en-GB" dirty="0">
                <a:solidFill>
                  <a:srgbClr val="FF0000"/>
                </a:solidFill>
              </a:rPr>
              <a:t>Community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98C309-DAF7-4F54-95D2-5857A3E8E7E6}"/>
              </a:ext>
            </a:extLst>
          </p:cNvPr>
          <p:cNvSpPr txBox="1"/>
          <p:nvPr/>
        </p:nvSpPr>
        <p:spPr>
          <a:xfrm>
            <a:off x="527672" y="3880193"/>
            <a:ext cx="273347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Economy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F79728-821B-4EF6-9463-9BE5D690ACA0}"/>
              </a:ext>
            </a:extLst>
          </p:cNvPr>
          <p:cNvSpPr txBox="1"/>
          <p:nvPr/>
        </p:nvSpPr>
        <p:spPr>
          <a:xfrm>
            <a:off x="527672" y="4701304"/>
            <a:ext cx="273347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Employment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BE526E-FB48-4DBC-8181-F89DB9B9A59D}"/>
              </a:ext>
            </a:extLst>
          </p:cNvPr>
          <p:cNvSpPr txBox="1"/>
          <p:nvPr/>
        </p:nvSpPr>
        <p:spPr>
          <a:xfrm>
            <a:off x="527672" y="5522414"/>
            <a:ext cx="273347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Diversity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99BD54-A816-4EA5-9F7A-AB40A9FBF0B8}"/>
              </a:ext>
            </a:extLst>
          </p:cNvPr>
          <p:cNvSpPr txBox="1"/>
          <p:nvPr/>
        </p:nvSpPr>
        <p:spPr>
          <a:xfrm>
            <a:off x="3333344" y="3890659"/>
            <a:ext cx="270429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Children &amp; Young People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8C1931-F2CC-451C-B37D-6E528FC86B88}"/>
              </a:ext>
            </a:extLst>
          </p:cNvPr>
          <p:cNvSpPr txBox="1"/>
          <p:nvPr/>
        </p:nvSpPr>
        <p:spPr>
          <a:xfrm>
            <a:off x="3326860" y="4490823"/>
            <a:ext cx="270429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Education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361C30-8A17-4A93-90A7-219BF92D6980}"/>
              </a:ext>
            </a:extLst>
          </p:cNvPr>
          <p:cNvSpPr txBox="1"/>
          <p:nvPr/>
        </p:nvSpPr>
        <p:spPr>
          <a:xfrm>
            <a:off x="3333344" y="4813989"/>
            <a:ext cx="2697806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r>
              <a:rPr lang="en-GB" dirty="0">
                <a:solidFill>
                  <a:srgbClr val="FF0000"/>
                </a:solidFill>
              </a:rPr>
              <a:t>Deprivation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F7F458-DBCC-4CBA-B213-C7FE471B619D}"/>
              </a:ext>
            </a:extLst>
          </p:cNvPr>
          <p:cNvSpPr txBox="1"/>
          <p:nvPr/>
        </p:nvSpPr>
        <p:spPr>
          <a:xfrm>
            <a:off x="3333344" y="5737318"/>
            <a:ext cx="270753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Crime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11FD94-B6EF-41DC-A24D-845236F4035E}"/>
              </a:ext>
            </a:extLst>
          </p:cNvPr>
          <p:cNvSpPr txBox="1"/>
          <p:nvPr/>
        </p:nvSpPr>
        <p:spPr>
          <a:xfrm>
            <a:off x="6109834" y="4490823"/>
            <a:ext cx="2680729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r>
              <a:rPr lang="en-GB" dirty="0">
                <a:solidFill>
                  <a:srgbClr val="FF0000"/>
                </a:solidFill>
              </a:rPr>
              <a:t>Housing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528380-5EB6-409F-88FD-2BC594022315}"/>
              </a:ext>
            </a:extLst>
          </p:cNvPr>
          <p:cNvSpPr txBox="1"/>
          <p:nvPr/>
        </p:nvSpPr>
        <p:spPr>
          <a:xfrm>
            <a:off x="6103350" y="3915563"/>
            <a:ext cx="270429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Environment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D1D6A2-4D96-42CB-B7BC-5556B9DA5FDC}"/>
              </a:ext>
            </a:extLst>
          </p:cNvPr>
          <p:cNvSpPr txBox="1"/>
          <p:nvPr/>
        </p:nvSpPr>
        <p:spPr>
          <a:xfrm>
            <a:off x="6109834" y="5176111"/>
            <a:ext cx="2690456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r>
              <a:rPr lang="en-GB" dirty="0">
                <a:solidFill>
                  <a:srgbClr val="FF0000"/>
                </a:solidFill>
              </a:rPr>
              <a:t>Crime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E3CB31-80D3-45C0-AB92-1659CECAF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8396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50D9FA-74F5-45A1-A8FA-1ECC97471153}"/>
              </a:ext>
            </a:extLst>
          </p:cNvPr>
          <p:cNvPicPr/>
          <p:nvPr/>
        </p:nvPicPr>
        <p:blipFill rotWithShape="1">
          <a:blip r:embed="rId2"/>
          <a:srcRect l="29755" t="20147" r="11214" b="5775"/>
          <a:stretch/>
        </p:blipFill>
        <p:spPr bwMode="auto">
          <a:xfrm>
            <a:off x="121298" y="0"/>
            <a:ext cx="11949404" cy="66191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C166DA-E4BF-477B-AEDE-F9F91857C9D8}"/>
              </a:ext>
            </a:extLst>
          </p:cNvPr>
          <p:cNvSpPr txBox="1"/>
          <p:nvPr/>
        </p:nvSpPr>
        <p:spPr>
          <a:xfrm>
            <a:off x="4302436" y="1222308"/>
            <a:ext cx="3899172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r>
              <a:rPr lang="en-GB" dirty="0">
                <a:solidFill>
                  <a:srgbClr val="FF0000"/>
                </a:solidFill>
              </a:rPr>
              <a:t>Workforce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943CEB-3D74-4752-AC2F-2480C97FD1E6}"/>
              </a:ext>
            </a:extLst>
          </p:cNvPr>
          <p:cNvSpPr txBox="1"/>
          <p:nvPr/>
        </p:nvSpPr>
        <p:spPr>
          <a:xfrm>
            <a:off x="527672" y="1222309"/>
            <a:ext cx="3899171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r>
              <a:rPr lang="en-GB" dirty="0">
                <a:solidFill>
                  <a:srgbClr val="FF0000"/>
                </a:solidFill>
              </a:rPr>
              <a:t>Finance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B13E00-0390-45C0-8A49-EA1578469077}"/>
              </a:ext>
            </a:extLst>
          </p:cNvPr>
          <p:cNvSpPr txBox="1"/>
          <p:nvPr/>
        </p:nvSpPr>
        <p:spPr>
          <a:xfrm>
            <a:off x="7996335" y="1222308"/>
            <a:ext cx="3750906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r>
              <a:rPr lang="en-GB" dirty="0">
                <a:solidFill>
                  <a:srgbClr val="FF0000"/>
                </a:solidFill>
              </a:rPr>
              <a:t>Community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98C309-DAF7-4F54-95D2-5857A3E8E7E6}"/>
              </a:ext>
            </a:extLst>
          </p:cNvPr>
          <p:cNvSpPr txBox="1"/>
          <p:nvPr/>
        </p:nvSpPr>
        <p:spPr>
          <a:xfrm>
            <a:off x="582554" y="3793393"/>
            <a:ext cx="2652018" cy="919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Economy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F79728-821B-4EF6-9463-9BE5D690ACA0}"/>
              </a:ext>
            </a:extLst>
          </p:cNvPr>
          <p:cNvSpPr txBox="1"/>
          <p:nvPr/>
        </p:nvSpPr>
        <p:spPr>
          <a:xfrm>
            <a:off x="566413" y="4629905"/>
            <a:ext cx="2659368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Employment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BE526E-FB48-4DBC-8181-F89DB9B9A59D}"/>
              </a:ext>
            </a:extLst>
          </p:cNvPr>
          <p:cNvSpPr txBox="1"/>
          <p:nvPr/>
        </p:nvSpPr>
        <p:spPr>
          <a:xfrm>
            <a:off x="603366" y="5357212"/>
            <a:ext cx="2652018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Diversity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99BD54-A816-4EA5-9F7A-AB40A9FBF0B8}"/>
              </a:ext>
            </a:extLst>
          </p:cNvPr>
          <p:cNvSpPr txBox="1"/>
          <p:nvPr/>
        </p:nvSpPr>
        <p:spPr>
          <a:xfrm>
            <a:off x="3352307" y="3814091"/>
            <a:ext cx="269568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Children &amp; Young People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8C1931-F2CC-451C-B37D-6E528FC86B88}"/>
              </a:ext>
            </a:extLst>
          </p:cNvPr>
          <p:cNvSpPr txBox="1"/>
          <p:nvPr/>
        </p:nvSpPr>
        <p:spPr>
          <a:xfrm>
            <a:off x="3336166" y="4382321"/>
            <a:ext cx="269520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Education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361C30-8A17-4A93-90A7-219BF92D6980}"/>
              </a:ext>
            </a:extLst>
          </p:cNvPr>
          <p:cNvSpPr txBox="1"/>
          <p:nvPr/>
        </p:nvSpPr>
        <p:spPr>
          <a:xfrm>
            <a:off x="3381910" y="4677196"/>
            <a:ext cx="264946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r>
              <a:rPr lang="en-GB" dirty="0">
                <a:solidFill>
                  <a:srgbClr val="FF0000"/>
                </a:solidFill>
              </a:rPr>
              <a:t>Deprivation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F7F458-DBCC-4CBA-B213-C7FE471B619D}"/>
              </a:ext>
            </a:extLst>
          </p:cNvPr>
          <p:cNvSpPr txBox="1"/>
          <p:nvPr/>
        </p:nvSpPr>
        <p:spPr>
          <a:xfrm>
            <a:off x="3354309" y="5596882"/>
            <a:ext cx="267706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Crime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11FD94-B6EF-41DC-A24D-845236F4035E}"/>
              </a:ext>
            </a:extLst>
          </p:cNvPr>
          <p:cNvSpPr txBox="1"/>
          <p:nvPr/>
        </p:nvSpPr>
        <p:spPr>
          <a:xfrm>
            <a:off x="6130111" y="4392210"/>
            <a:ext cx="2687788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r>
              <a:rPr lang="en-GB" dirty="0">
                <a:solidFill>
                  <a:srgbClr val="FF0000"/>
                </a:solidFill>
              </a:rPr>
              <a:t>Housing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528380-5EB6-409F-88FD-2BC594022315}"/>
              </a:ext>
            </a:extLst>
          </p:cNvPr>
          <p:cNvSpPr txBox="1"/>
          <p:nvPr/>
        </p:nvSpPr>
        <p:spPr>
          <a:xfrm>
            <a:off x="6132962" y="3777856"/>
            <a:ext cx="268493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Environment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D1D6A2-4D96-42CB-B7BC-5556B9DA5FDC}"/>
              </a:ext>
            </a:extLst>
          </p:cNvPr>
          <p:cNvSpPr txBox="1"/>
          <p:nvPr/>
        </p:nvSpPr>
        <p:spPr>
          <a:xfrm>
            <a:off x="6132961" y="5079273"/>
            <a:ext cx="270753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r>
              <a:rPr lang="en-GB" dirty="0">
                <a:solidFill>
                  <a:srgbClr val="FF0000"/>
                </a:solidFill>
              </a:rPr>
              <a:t>Crime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1DA538-4EAA-4FCE-87C8-D0ED167FBC07}"/>
              </a:ext>
            </a:extLst>
          </p:cNvPr>
          <p:cNvSpPr txBox="1"/>
          <p:nvPr/>
        </p:nvSpPr>
        <p:spPr>
          <a:xfrm>
            <a:off x="8938727" y="4788102"/>
            <a:ext cx="2668772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r>
              <a:rPr lang="en-GB" dirty="0">
                <a:solidFill>
                  <a:srgbClr val="FF0000"/>
                </a:solidFill>
              </a:rPr>
              <a:t>Social Care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BC09DF-B856-41A6-97B6-E2FA883850C3}"/>
              </a:ext>
            </a:extLst>
          </p:cNvPr>
          <p:cNvSpPr txBox="1"/>
          <p:nvPr/>
        </p:nvSpPr>
        <p:spPr>
          <a:xfrm>
            <a:off x="8927958" y="3792046"/>
            <a:ext cx="269568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r>
              <a:rPr lang="en-GB" dirty="0">
                <a:solidFill>
                  <a:srgbClr val="FF0000"/>
                </a:solidFill>
              </a:rPr>
              <a:t>Health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B04340-B1B3-459E-9319-931FA85FE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4380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8968" y="6299291"/>
            <a:ext cx="4810779" cy="32684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Edmund Fallon - Census 2021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8019" y="231861"/>
            <a:ext cx="9646219" cy="538197"/>
          </a:xfrm>
        </p:spPr>
        <p:txBody>
          <a:bodyPr>
            <a:noAutofit/>
          </a:bodyPr>
          <a:lstStyle/>
          <a:p>
            <a:br>
              <a:rPr lang="en-GB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Croydon Population Increase</a:t>
            </a:r>
            <a:b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44081-034C-4DA3-A551-A4D8DE118E0C}"/>
              </a:ext>
            </a:extLst>
          </p:cNvPr>
          <p:cNvSpPr txBox="1"/>
          <p:nvPr/>
        </p:nvSpPr>
        <p:spPr>
          <a:xfrm>
            <a:off x="729574" y="5535180"/>
            <a:ext cx="61065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Source: ONS Censuses 2011 and 2021 </a:t>
            </a:r>
            <a:endParaRPr lang="en-GB" sz="12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17F21D7-6556-422B-A561-CEBA4E6135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996272"/>
              </p:ext>
            </p:extLst>
          </p:nvPr>
        </p:nvGraphicFramePr>
        <p:xfrm>
          <a:off x="632587" y="2374683"/>
          <a:ext cx="3574387" cy="24540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6311">
                  <a:extLst>
                    <a:ext uri="{9D8B030D-6E8A-4147-A177-3AD203B41FA5}">
                      <a16:colId xmlns:a16="http://schemas.microsoft.com/office/drawing/2014/main" val="871584903"/>
                    </a:ext>
                  </a:extLst>
                </a:gridCol>
                <a:gridCol w="1094808">
                  <a:extLst>
                    <a:ext uri="{9D8B030D-6E8A-4147-A177-3AD203B41FA5}">
                      <a16:colId xmlns:a16="http://schemas.microsoft.com/office/drawing/2014/main" val="914443599"/>
                    </a:ext>
                  </a:extLst>
                </a:gridCol>
                <a:gridCol w="1203268">
                  <a:extLst>
                    <a:ext uri="{9D8B030D-6E8A-4147-A177-3AD203B41FA5}">
                      <a16:colId xmlns:a16="http://schemas.microsoft.com/office/drawing/2014/main" val="3731758886"/>
                    </a:ext>
                  </a:extLst>
                </a:gridCol>
              </a:tblGrid>
              <a:tr h="8915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Census 2011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Census 2021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9548336"/>
                  </a:ext>
                </a:extLst>
              </a:tr>
              <a:tr h="11665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Population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dirty="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363,400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dirty="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390,000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4831194"/>
                  </a:ext>
                </a:extLst>
              </a:tr>
              <a:tr h="3959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+7.5%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330121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A6A168E0-2220-4398-88A5-70928C273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073" y="1359296"/>
            <a:ext cx="252247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Population – Most populous in London !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9BA073-55C3-F815-ADFE-E0DFC79C453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748384" y="1310180"/>
            <a:ext cx="4810779" cy="4542473"/>
          </a:xfrm>
          <a:prstGeom prst="rect">
            <a:avLst/>
          </a:prstGeom>
        </p:spPr>
      </p:pic>
      <p:sp>
        <p:nvSpPr>
          <p:cNvPr id="11" name="Text Box 8">
            <a:extLst>
              <a:ext uri="{FF2B5EF4-FFF2-40B4-BE49-F238E27FC236}">
                <a16:creationId xmlns:a16="http://schemas.microsoft.com/office/drawing/2014/main" id="{8FFB2953-9AF7-4C6B-A80B-10B6FF23048D}"/>
              </a:ext>
            </a:extLst>
          </p:cNvPr>
          <p:cNvSpPr txBox="1"/>
          <p:nvPr/>
        </p:nvSpPr>
        <p:spPr>
          <a:xfrm>
            <a:off x="9483591" y="2150428"/>
            <a:ext cx="2167233" cy="2794796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400" kern="12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People aged 65+ years up by 19.7%</a:t>
            </a:r>
          </a:p>
          <a:p>
            <a:pPr marL="285750" indent="-285750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sz="1400" kern="1200" dirty="0">
              <a:solidFill>
                <a:srgbClr val="22222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GB" sz="1400" kern="12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eople aged 15 to 64 years up by 7.0%</a:t>
            </a:r>
          </a:p>
          <a:p>
            <a:pPr marL="285750" indent="-285750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sz="1400" kern="1200" dirty="0">
              <a:solidFill>
                <a:srgbClr val="22222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Children aged under15 years up by  1.9%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70FEFF-EB49-4902-8C52-C6B6D5EBDA82}"/>
              </a:ext>
            </a:extLst>
          </p:cNvPr>
          <p:cNvSpPr/>
          <p:nvPr/>
        </p:nvSpPr>
        <p:spPr>
          <a:xfrm>
            <a:off x="432468" y="2374683"/>
            <a:ext cx="1444689" cy="877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8BC40A-725A-42A6-B656-5FC1899E05DA}"/>
              </a:ext>
            </a:extLst>
          </p:cNvPr>
          <p:cNvSpPr/>
          <p:nvPr/>
        </p:nvSpPr>
        <p:spPr>
          <a:xfrm>
            <a:off x="541176" y="4452146"/>
            <a:ext cx="1335981" cy="5945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E7695-5073-4B2D-BE8C-8005538EF800}"/>
              </a:ext>
            </a:extLst>
          </p:cNvPr>
          <p:cNvSpPr txBox="1"/>
          <p:nvPr/>
        </p:nvSpPr>
        <p:spPr>
          <a:xfrm>
            <a:off x="5682343" y="6382139"/>
            <a:ext cx="597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BACF92-42D4-45DC-B849-C2C24F6964C5}"/>
              </a:ext>
            </a:extLst>
          </p:cNvPr>
          <p:cNvSpPr txBox="1"/>
          <p:nvPr/>
        </p:nvSpPr>
        <p:spPr>
          <a:xfrm>
            <a:off x="9438923" y="1545638"/>
            <a:ext cx="2015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From 2011 to 2021</a:t>
            </a:r>
          </a:p>
        </p:txBody>
      </p:sp>
    </p:spTree>
    <p:extLst>
      <p:ext uri="{BB962C8B-B14F-4D97-AF65-F5344CB8AC3E}">
        <p14:creationId xmlns:p14="http://schemas.microsoft.com/office/powerpoint/2010/main" val="317675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2127</TotalTime>
  <Words>3434</Words>
  <Application>Microsoft Office PowerPoint</Application>
  <PresentationFormat>Widescreen</PresentationFormat>
  <Paragraphs>779</Paragraphs>
  <Slides>48</Slides>
  <Notes>40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Calibri Light</vt:lpstr>
      <vt:lpstr>Fiendstar-Bold</vt:lpstr>
      <vt:lpstr>Symbol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Croydon Population Increase </vt:lpstr>
      <vt:lpstr>Croydon population by sex</vt:lpstr>
      <vt:lpstr>Croydon Population by age</vt:lpstr>
      <vt:lpstr>Croydon Population by Service Age Bands</vt:lpstr>
      <vt:lpstr>2. Croydon is a place of opportunity for business, earning and learning</vt:lpstr>
      <vt:lpstr>2. Croydon is a place of opportunity for business, earning and learning</vt:lpstr>
      <vt:lpstr>2. Croydon is a place of opportunity for business, earning and learning</vt:lpstr>
      <vt:lpstr>2. Croydon is a place of opportunity for business, earning and learning</vt:lpstr>
      <vt:lpstr>2. Croydon is a place of opportunity for business, earning and learning</vt:lpstr>
      <vt:lpstr>2. Croydon is a place of opportunity for business, earning and learning</vt:lpstr>
      <vt:lpstr>2. Croydon is a place of opportunity for business, earning and learning</vt:lpstr>
      <vt:lpstr>2. Croydon is a place of opportunity for business, earning and learning</vt:lpstr>
      <vt:lpstr>2. Croydon is a place of opportunity for business, earning and learning</vt:lpstr>
      <vt:lpstr>2. Croydon is a place of opportunity for business, earning and learning</vt:lpstr>
      <vt:lpstr>2. Croydon is a place of opportunity for business, earning and learning</vt:lpstr>
      <vt:lpstr>2. Croydon is a place of opportunity for business, earning and learning</vt:lpstr>
      <vt:lpstr>2. Croydon is a place of opportunity for business, earning and learning</vt:lpstr>
      <vt:lpstr>2. Croydon is a place of opportunity for business, earning and learning</vt:lpstr>
      <vt:lpstr>2. Croydon is a place of opportunity for business, earning and learning</vt:lpstr>
      <vt:lpstr>3. Children and young people in Croydon have the chance to thrive, learn and fulfil their potential  </vt:lpstr>
      <vt:lpstr>3. Children and young people in Croydon have the chance to thrive, learn and fulfil their potential</vt:lpstr>
      <vt:lpstr>3. Children and young people in Croydon have the chance to thrive, learn and fulfil their potential</vt:lpstr>
      <vt:lpstr>Language Competence in Croydon</vt:lpstr>
      <vt:lpstr>3. Children and young people in Croydon have the chance to thrive, learn and fulfil their potential</vt:lpstr>
      <vt:lpstr>3. Children and young people in Croydon have the chance to thrive, learn and fulfil their potential</vt:lpstr>
      <vt:lpstr>3. Children and young people in Croydon have the chance to thrive, learn and fulfil their potential</vt:lpstr>
      <vt:lpstr>3. Children and young people in Croydon have the chance to thrive, learn and fulfil their potential</vt:lpstr>
      <vt:lpstr>3. Children and young people in Croydon have the chance to thrive, learn and fulfil their potential</vt:lpstr>
      <vt:lpstr>4. Croydon is a cleaner, safer and healthier place, a borough we’re proud to call home   </vt:lpstr>
      <vt:lpstr>4. Croydon is a cleaner, safer and healthier place, a borough we’re proud to call home</vt:lpstr>
      <vt:lpstr>4. Croydon is a cleaner, safer and healthier place, a borough we’re proud to call home</vt:lpstr>
      <vt:lpstr>4. Croydon is a cleaner, safer and healthier place, a borough we’re proud to call home</vt:lpstr>
      <vt:lpstr>4. Croydon is a cleaner, safer and healthier place, a borough we’re proud to call home</vt:lpstr>
      <vt:lpstr>5. People can lead healthier and independent lives for longer  </vt:lpstr>
      <vt:lpstr>5. People can lead healthier and independent lives for longer</vt:lpstr>
      <vt:lpstr>5. People can lead healthier and independent lives for longer</vt:lpstr>
      <vt:lpstr>5. People can lead healthier and independent lives for longer</vt:lpstr>
      <vt:lpstr>5. People can lead healthier and independent lives for longer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Fallon, Edmund</dc:creator>
  <cp:lastModifiedBy>Fallon, Edmund</cp:lastModifiedBy>
  <cp:revision>2</cp:revision>
  <dcterms:created xsi:type="dcterms:W3CDTF">2022-12-09T09:13:55Z</dcterms:created>
  <dcterms:modified xsi:type="dcterms:W3CDTF">2023-03-10T10:41:09Z</dcterms:modified>
</cp:coreProperties>
</file>