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322" r:id="rId3"/>
    <p:sldId id="348" r:id="rId4"/>
    <p:sldId id="370" r:id="rId5"/>
    <p:sldId id="267" r:id="rId6"/>
    <p:sldId id="382" r:id="rId7"/>
    <p:sldId id="374" r:id="rId8"/>
    <p:sldId id="375" r:id="rId9"/>
    <p:sldId id="366" r:id="rId10"/>
    <p:sldId id="378" r:id="rId11"/>
    <p:sldId id="376" r:id="rId12"/>
    <p:sldId id="377" r:id="rId13"/>
    <p:sldId id="367" r:id="rId14"/>
    <p:sldId id="379" r:id="rId15"/>
    <p:sldId id="381" r:id="rId16"/>
    <p:sldId id="368" r:id="rId17"/>
    <p:sldId id="384" r:id="rId18"/>
    <p:sldId id="3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689235-FA1C-4FCE-AA12-0C505FD1CCF8}">
          <p14:sldIdLst>
            <p14:sldId id="257"/>
            <p14:sldId id="322"/>
            <p14:sldId id="348"/>
            <p14:sldId id="370"/>
            <p14:sldId id="267"/>
            <p14:sldId id="382"/>
            <p14:sldId id="374"/>
            <p14:sldId id="375"/>
            <p14:sldId id="366"/>
            <p14:sldId id="378"/>
            <p14:sldId id="376"/>
            <p14:sldId id="377"/>
            <p14:sldId id="367"/>
            <p14:sldId id="379"/>
            <p14:sldId id="381"/>
            <p14:sldId id="368"/>
            <p14:sldId id="384"/>
            <p14:sldId id="3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llon, Edmund" initials="FE" lastIdx="2" clrIdx="0">
    <p:extLst>
      <p:ext uri="{19B8F6BF-5375-455C-9EA6-DF929625EA0E}">
        <p15:presenceInfo xmlns:p15="http://schemas.microsoft.com/office/powerpoint/2012/main" userId="S::281609@croydon.gov.uk::86127db4-f138-4130-8ed0-5df681ebc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9D275-7460-4E32-8F80-07112FEB1EF2}" v="15" dt="2023-01-20T20:28:39.298"/>
    <p1510:client id="{60E07EF8-97B2-46A2-B3E7-F2D0E21A9700}" v="87" dt="2023-01-20T20:23:31.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8" d="100"/>
          <a:sy n="78" d="100"/>
        </p:scale>
        <p:origin x="96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lon, Edmund" userId="86127db4-f138-4130-8ed0-5df681ebc455" providerId="ADAL" clId="{1F49D275-7460-4E32-8F80-07112FEB1EF2}"/>
    <pc:docChg chg="custSel modSld">
      <pc:chgData name="Fallon, Edmund" userId="86127db4-f138-4130-8ed0-5df681ebc455" providerId="ADAL" clId="{1F49D275-7460-4E32-8F80-07112FEB1EF2}" dt="2023-01-20T20:28:43.739" v="44" actId="1076"/>
      <pc:docMkLst>
        <pc:docMk/>
      </pc:docMkLst>
      <pc:sldChg chg="addSp delSp modSp mod">
        <pc:chgData name="Fallon, Edmund" userId="86127db4-f138-4130-8ed0-5df681ebc455" providerId="ADAL" clId="{1F49D275-7460-4E32-8F80-07112FEB1EF2}" dt="2023-01-20T20:25:47.293" v="2" actId="1076"/>
        <pc:sldMkLst>
          <pc:docMk/>
          <pc:sldMk cId="2222349059" sldId="267"/>
        </pc:sldMkLst>
        <pc:graphicFrameChg chg="del">
          <ac:chgData name="Fallon, Edmund" userId="86127db4-f138-4130-8ed0-5df681ebc455" providerId="ADAL" clId="{1F49D275-7460-4E32-8F80-07112FEB1EF2}" dt="2023-01-20T20:25:41.797" v="0" actId="21"/>
          <ac:graphicFrameMkLst>
            <pc:docMk/>
            <pc:sldMk cId="2222349059" sldId="267"/>
            <ac:graphicFrameMk id="8" creationId="{5F98FE9C-CC1E-4EF3-B6F9-84E2B9636B89}"/>
          </ac:graphicFrameMkLst>
        </pc:graphicFrameChg>
        <pc:picChg chg="add mod">
          <ac:chgData name="Fallon, Edmund" userId="86127db4-f138-4130-8ed0-5df681ebc455" providerId="ADAL" clId="{1F49D275-7460-4E32-8F80-07112FEB1EF2}" dt="2023-01-20T20:25:47.293" v="2" actId="1076"/>
          <ac:picMkLst>
            <pc:docMk/>
            <pc:sldMk cId="2222349059" sldId="267"/>
            <ac:picMk id="4" creationId="{1734F615-FB4A-4DB6-BB23-110C0BC2FDE0}"/>
          </ac:picMkLst>
        </pc:picChg>
      </pc:sldChg>
      <pc:sldChg chg="addSp delSp mod">
        <pc:chgData name="Fallon, Edmund" userId="86127db4-f138-4130-8ed0-5df681ebc455" providerId="ADAL" clId="{1F49D275-7460-4E32-8F80-07112FEB1EF2}" dt="2023-01-20T20:26:29.551" v="14"/>
        <pc:sldMkLst>
          <pc:docMk/>
          <pc:sldMk cId="4028326659" sldId="366"/>
        </pc:sldMkLst>
        <pc:graphicFrameChg chg="del">
          <ac:chgData name="Fallon, Edmund" userId="86127db4-f138-4130-8ed0-5df681ebc455" providerId="ADAL" clId="{1F49D275-7460-4E32-8F80-07112FEB1EF2}" dt="2023-01-20T20:26:28.049" v="13" actId="21"/>
          <ac:graphicFrameMkLst>
            <pc:docMk/>
            <pc:sldMk cId="4028326659" sldId="366"/>
            <ac:graphicFrameMk id="9" creationId="{7715833E-7E94-4FCA-8E0E-8233237FED17}"/>
          </ac:graphicFrameMkLst>
        </pc:graphicFrameChg>
        <pc:picChg chg="add">
          <ac:chgData name="Fallon, Edmund" userId="86127db4-f138-4130-8ed0-5df681ebc455" providerId="ADAL" clId="{1F49D275-7460-4E32-8F80-07112FEB1EF2}" dt="2023-01-20T20:26:29.551" v="14"/>
          <ac:picMkLst>
            <pc:docMk/>
            <pc:sldMk cId="4028326659" sldId="366"/>
            <ac:picMk id="4" creationId="{9D5C97D1-EAA6-4A36-9B05-5A6C449A69EA}"/>
          </ac:picMkLst>
        </pc:picChg>
      </pc:sldChg>
      <pc:sldChg chg="addSp delSp modSp mod">
        <pc:chgData name="Fallon, Edmund" userId="86127db4-f138-4130-8ed0-5df681ebc455" providerId="ADAL" clId="{1F49D275-7460-4E32-8F80-07112FEB1EF2}" dt="2023-01-20T20:27:28.596" v="29" actId="1076"/>
        <pc:sldMkLst>
          <pc:docMk/>
          <pc:sldMk cId="1871859911" sldId="367"/>
        </pc:sldMkLst>
        <pc:graphicFrameChg chg="del">
          <ac:chgData name="Fallon, Edmund" userId="86127db4-f138-4130-8ed0-5df681ebc455" providerId="ADAL" clId="{1F49D275-7460-4E32-8F80-07112FEB1EF2}" dt="2023-01-20T20:27:10.484" v="24" actId="21"/>
          <ac:graphicFrameMkLst>
            <pc:docMk/>
            <pc:sldMk cId="1871859911" sldId="367"/>
            <ac:graphicFrameMk id="8" creationId="{D782376B-C8B8-4B2D-8101-53476E35D519}"/>
          </ac:graphicFrameMkLst>
        </pc:graphicFrameChg>
        <pc:graphicFrameChg chg="del">
          <ac:chgData name="Fallon, Edmund" userId="86127db4-f138-4130-8ed0-5df681ebc455" providerId="ADAL" clId="{1F49D275-7460-4E32-8F80-07112FEB1EF2}" dt="2023-01-20T20:27:19.207" v="27" actId="21"/>
          <ac:graphicFrameMkLst>
            <pc:docMk/>
            <pc:sldMk cId="1871859911" sldId="367"/>
            <ac:graphicFrameMk id="9" creationId="{DF319C3F-F28E-4F4B-A4DE-6F1641831478}"/>
          </ac:graphicFrameMkLst>
        </pc:graphicFrameChg>
        <pc:picChg chg="add mod">
          <ac:chgData name="Fallon, Edmund" userId="86127db4-f138-4130-8ed0-5df681ebc455" providerId="ADAL" clId="{1F49D275-7460-4E32-8F80-07112FEB1EF2}" dt="2023-01-20T20:27:15.162" v="26" actId="1076"/>
          <ac:picMkLst>
            <pc:docMk/>
            <pc:sldMk cId="1871859911" sldId="367"/>
            <ac:picMk id="4" creationId="{03D51854-4BEA-4692-9945-756ACA2EAC2C}"/>
          </ac:picMkLst>
        </pc:picChg>
        <pc:picChg chg="add mod">
          <ac:chgData name="Fallon, Edmund" userId="86127db4-f138-4130-8ed0-5df681ebc455" providerId="ADAL" clId="{1F49D275-7460-4E32-8F80-07112FEB1EF2}" dt="2023-01-20T20:27:28.596" v="29" actId="1076"/>
          <ac:picMkLst>
            <pc:docMk/>
            <pc:sldMk cId="1871859911" sldId="367"/>
            <ac:picMk id="5" creationId="{CA6F6590-1A4D-43C4-89BF-B95EC9F64EB1}"/>
          </ac:picMkLst>
        </pc:picChg>
      </pc:sldChg>
      <pc:sldChg chg="addSp delSp modSp mod">
        <pc:chgData name="Fallon, Edmund" userId="86127db4-f138-4130-8ed0-5df681ebc455" providerId="ADAL" clId="{1F49D275-7460-4E32-8F80-07112FEB1EF2}" dt="2023-01-20T20:26:08.728" v="8" actId="1076"/>
        <pc:sldMkLst>
          <pc:docMk/>
          <pc:sldMk cId="731473090" sldId="374"/>
        </pc:sldMkLst>
        <pc:graphicFrameChg chg="del">
          <ac:chgData name="Fallon, Edmund" userId="86127db4-f138-4130-8ed0-5df681ebc455" providerId="ADAL" clId="{1F49D275-7460-4E32-8F80-07112FEB1EF2}" dt="2023-01-20T20:26:04.620" v="6" actId="21"/>
          <ac:graphicFrameMkLst>
            <pc:docMk/>
            <pc:sldMk cId="731473090" sldId="374"/>
            <ac:graphicFrameMk id="9" creationId="{2FE6B7EF-CF06-4711-8C8E-0953CF352C0A}"/>
          </ac:graphicFrameMkLst>
        </pc:graphicFrameChg>
        <pc:picChg chg="add mod">
          <ac:chgData name="Fallon, Edmund" userId="86127db4-f138-4130-8ed0-5df681ebc455" providerId="ADAL" clId="{1F49D275-7460-4E32-8F80-07112FEB1EF2}" dt="2023-01-20T20:26:08.728" v="8" actId="1076"/>
          <ac:picMkLst>
            <pc:docMk/>
            <pc:sldMk cId="731473090" sldId="374"/>
            <ac:picMk id="4" creationId="{CB25E274-58FC-4FF7-B8AF-021161E0442E}"/>
          </ac:picMkLst>
        </pc:picChg>
      </pc:sldChg>
      <pc:sldChg chg="addSp delSp modSp mod">
        <pc:chgData name="Fallon, Edmund" userId="86127db4-f138-4130-8ed0-5df681ebc455" providerId="ADAL" clId="{1F49D275-7460-4E32-8F80-07112FEB1EF2}" dt="2023-01-20T20:26:22.490" v="12" actId="1076"/>
        <pc:sldMkLst>
          <pc:docMk/>
          <pc:sldMk cId="2588884365" sldId="375"/>
        </pc:sldMkLst>
        <pc:graphicFrameChg chg="del mod">
          <ac:chgData name="Fallon, Edmund" userId="86127db4-f138-4130-8ed0-5df681ebc455" providerId="ADAL" clId="{1F49D275-7460-4E32-8F80-07112FEB1EF2}" dt="2023-01-20T20:26:16.208" v="10" actId="21"/>
          <ac:graphicFrameMkLst>
            <pc:docMk/>
            <pc:sldMk cId="2588884365" sldId="375"/>
            <ac:graphicFrameMk id="9" creationId="{75C1BF56-12AA-4EE8-BA72-D3B70160496F}"/>
          </ac:graphicFrameMkLst>
        </pc:graphicFrameChg>
        <pc:picChg chg="add mod">
          <ac:chgData name="Fallon, Edmund" userId="86127db4-f138-4130-8ed0-5df681ebc455" providerId="ADAL" clId="{1F49D275-7460-4E32-8F80-07112FEB1EF2}" dt="2023-01-20T20:26:22.490" v="12" actId="1076"/>
          <ac:picMkLst>
            <pc:docMk/>
            <pc:sldMk cId="2588884365" sldId="375"/>
            <ac:picMk id="4" creationId="{FE86E161-6D47-4B95-B0FD-744983AAAD36}"/>
          </ac:picMkLst>
        </pc:picChg>
      </pc:sldChg>
      <pc:sldChg chg="addSp delSp modSp mod">
        <pc:chgData name="Fallon, Edmund" userId="86127db4-f138-4130-8ed0-5df681ebc455" providerId="ADAL" clId="{1F49D275-7460-4E32-8F80-07112FEB1EF2}" dt="2023-01-20T20:26:51.466" v="20" actId="1076"/>
        <pc:sldMkLst>
          <pc:docMk/>
          <pc:sldMk cId="2290200021" sldId="376"/>
        </pc:sldMkLst>
        <pc:graphicFrameChg chg="del">
          <ac:chgData name="Fallon, Edmund" userId="86127db4-f138-4130-8ed0-5df681ebc455" providerId="ADAL" clId="{1F49D275-7460-4E32-8F80-07112FEB1EF2}" dt="2023-01-20T20:26:46.060" v="18" actId="21"/>
          <ac:graphicFrameMkLst>
            <pc:docMk/>
            <pc:sldMk cId="2290200021" sldId="376"/>
            <ac:graphicFrameMk id="8" creationId="{38D19578-70D3-4A32-A2CA-BF6E1D3FDCD3}"/>
          </ac:graphicFrameMkLst>
        </pc:graphicFrameChg>
        <pc:picChg chg="add mod">
          <ac:chgData name="Fallon, Edmund" userId="86127db4-f138-4130-8ed0-5df681ebc455" providerId="ADAL" clId="{1F49D275-7460-4E32-8F80-07112FEB1EF2}" dt="2023-01-20T20:26:51.466" v="20" actId="1076"/>
          <ac:picMkLst>
            <pc:docMk/>
            <pc:sldMk cId="2290200021" sldId="376"/>
            <ac:picMk id="4" creationId="{95965CE0-73C3-4005-86DB-8868C3977CD3}"/>
          </ac:picMkLst>
        </pc:picChg>
      </pc:sldChg>
      <pc:sldChg chg="addSp delSp modSp mod">
        <pc:chgData name="Fallon, Edmund" userId="86127db4-f138-4130-8ed0-5df681ebc455" providerId="ADAL" clId="{1F49D275-7460-4E32-8F80-07112FEB1EF2}" dt="2023-01-20T20:27:06.328" v="23" actId="1076"/>
        <pc:sldMkLst>
          <pc:docMk/>
          <pc:sldMk cId="2133658563" sldId="377"/>
        </pc:sldMkLst>
        <pc:graphicFrameChg chg="del">
          <ac:chgData name="Fallon, Edmund" userId="86127db4-f138-4130-8ed0-5df681ebc455" providerId="ADAL" clId="{1F49D275-7460-4E32-8F80-07112FEB1EF2}" dt="2023-01-20T20:27:01.718" v="21" actId="21"/>
          <ac:graphicFrameMkLst>
            <pc:docMk/>
            <pc:sldMk cId="2133658563" sldId="377"/>
            <ac:graphicFrameMk id="8" creationId="{9686F7F8-3B7A-48CC-8F2D-278E26949D64}"/>
          </ac:graphicFrameMkLst>
        </pc:graphicFrameChg>
        <pc:picChg chg="add mod">
          <ac:chgData name="Fallon, Edmund" userId="86127db4-f138-4130-8ed0-5df681ebc455" providerId="ADAL" clId="{1F49D275-7460-4E32-8F80-07112FEB1EF2}" dt="2023-01-20T20:27:06.328" v="23" actId="1076"/>
          <ac:picMkLst>
            <pc:docMk/>
            <pc:sldMk cId="2133658563" sldId="377"/>
            <ac:picMk id="4" creationId="{871A7CB9-630E-41F3-A007-A7D4FF9D8B47}"/>
          </ac:picMkLst>
        </pc:picChg>
      </pc:sldChg>
      <pc:sldChg chg="addSp delSp modSp mod">
        <pc:chgData name="Fallon, Edmund" userId="86127db4-f138-4130-8ed0-5df681ebc455" providerId="ADAL" clId="{1F49D275-7460-4E32-8F80-07112FEB1EF2}" dt="2023-01-20T20:26:41.822" v="17" actId="1076"/>
        <pc:sldMkLst>
          <pc:docMk/>
          <pc:sldMk cId="2695207975" sldId="378"/>
        </pc:sldMkLst>
        <pc:graphicFrameChg chg="del">
          <ac:chgData name="Fallon, Edmund" userId="86127db4-f138-4130-8ed0-5df681ebc455" providerId="ADAL" clId="{1F49D275-7460-4E32-8F80-07112FEB1EF2}" dt="2023-01-20T20:26:37.486" v="15" actId="21"/>
          <ac:graphicFrameMkLst>
            <pc:docMk/>
            <pc:sldMk cId="2695207975" sldId="378"/>
            <ac:graphicFrameMk id="8" creationId="{1DF5FD25-EDF1-4A20-BFB1-98E543EB26DF}"/>
          </ac:graphicFrameMkLst>
        </pc:graphicFrameChg>
        <pc:picChg chg="add mod">
          <ac:chgData name="Fallon, Edmund" userId="86127db4-f138-4130-8ed0-5df681ebc455" providerId="ADAL" clId="{1F49D275-7460-4E32-8F80-07112FEB1EF2}" dt="2023-01-20T20:26:41.822" v="17" actId="1076"/>
          <ac:picMkLst>
            <pc:docMk/>
            <pc:sldMk cId="2695207975" sldId="378"/>
            <ac:picMk id="4" creationId="{9D52C5B7-08C3-4997-9592-51117CCADD88}"/>
          </ac:picMkLst>
        </pc:picChg>
      </pc:sldChg>
      <pc:sldChg chg="addSp delSp modSp mod">
        <pc:chgData name="Fallon, Edmund" userId="86127db4-f138-4130-8ed0-5df681ebc455" providerId="ADAL" clId="{1F49D275-7460-4E32-8F80-07112FEB1EF2}" dt="2023-01-20T20:28:07.082" v="36" actId="1076"/>
        <pc:sldMkLst>
          <pc:docMk/>
          <pc:sldMk cId="593826109" sldId="379"/>
        </pc:sldMkLst>
        <pc:graphicFrameChg chg="del">
          <ac:chgData name="Fallon, Edmund" userId="86127db4-f138-4130-8ed0-5df681ebc455" providerId="ADAL" clId="{1F49D275-7460-4E32-8F80-07112FEB1EF2}" dt="2023-01-20T20:27:55.674" v="33" actId="21"/>
          <ac:graphicFrameMkLst>
            <pc:docMk/>
            <pc:sldMk cId="593826109" sldId="379"/>
            <ac:graphicFrameMk id="9" creationId="{5003FA36-6504-410D-80D4-7B06FA63355A}"/>
          </ac:graphicFrameMkLst>
        </pc:graphicFrameChg>
        <pc:graphicFrameChg chg="del">
          <ac:chgData name="Fallon, Edmund" userId="86127db4-f138-4130-8ed0-5df681ebc455" providerId="ADAL" clId="{1F49D275-7460-4E32-8F80-07112FEB1EF2}" dt="2023-01-20T20:27:45.693" v="30" actId="21"/>
          <ac:graphicFrameMkLst>
            <pc:docMk/>
            <pc:sldMk cId="593826109" sldId="379"/>
            <ac:graphicFrameMk id="10" creationId="{58225261-49B9-411A-B63E-AE29BA36A60A}"/>
          </ac:graphicFrameMkLst>
        </pc:graphicFrameChg>
        <pc:picChg chg="add mod">
          <ac:chgData name="Fallon, Edmund" userId="86127db4-f138-4130-8ed0-5df681ebc455" providerId="ADAL" clId="{1F49D275-7460-4E32-8F80-07112FEB1EF2}" dt="2023-01-20T20:28:07.082" v="36" actId="1076"/>
          <ac:picMkLst>
            <pc:docMk/>
            <pc:sldMk cId="593826109" sldId="379"/>
            <ac:picMk id="5" creationId="{8667B23D-F420-407B-B1C2-3151BA7B3F24}"/>
          </ac:picMkLst>
        </pc:picChg>
        <pc:picChg chg="add mod">
          <ac:chgData name="Fallon, Edmund" userId="86127db4-f138-4130-8ed0-5df681ebc455" providerId="ADAL" clId="{1F49D275-7460-4E32-8F80-07112FEB1EF2}" dt="2023-01-20T20:28:02.674" v="35" actId="1076"/>
          <ac:picMkLst>
            <pc:docMk/>
            <pc:sldMk cId="593826109" sldId="379"/>
            <ac:picMk id="6" creationId="{10F72B69-3F97-44F3-B705-184B3B75C9F3}"/>
          </ac:picMkLst>
        </pc:picChg>
      </pc:sldChg>
      <pc:sldChg chg="addSp delSp mod">
        <pc:chgData name="Fallon, Edmund" userId="86127db4-f138-4130-8ed0-5df681ebc455" providerId="ADAL" clId="{1F49D275-7460-4E32-8F80-07112FEB1EF2}" dt="2023-01-20T20:28:17.849" v="38"/>
        <pc:sldMkLst>
          <pc:docMk/>
          <pc:sldMk cId="3740341801" sldId="381"/>
        </pc:sldMkLst>
        <pc:graphicFrameChg chg="del">
          <ac:chgData name="Fallon, Edmund" userId="86127db4-f138-4130-8ed0-5df681ebc455" providerId="ADAL" clId="{1F49D275-7460-4E32-8F80-07112FEB1EF2}" dt="2023-01-20T20:28:15.907" v="37" actId="21"/>
          <ac:graphicFrameMkLst>
            <pc:docMk/>
            <pc:sldMk cId="3740341801" sldId="381"/>
            <ac:graphicFrameMk id="8" creationId="{5003FA36-6504-410D-80D4-7B06FA63355A}"/>
          </ac:graphicFrameMkLst>
        </pc:graphicFrameChg>
        <pc:picChg chg="add">
          <ac:chgData name="Fallon, Edmund" userId="86127db4-f138-4130-8ed0-5df681ebc455" providerId="ADAL" clId="{1F49D275-7460-4E32-8F80-07112FEB1EF2}" dt="2023-01-20T20:28:17.849" v="38"/>
          <ac:picMkLst>
            <pc:docMk/>
            <pc:sldMk cId="3740341801" sldId="381"/>
            <ac:picMk id="4" creationId="{BDBAC6FB-1993-4074-BD89-72E9D5712AB6}"/>
          </ac:picMkLst>
        </pc:picChg>
      </pc:sldChg>
      <pc:sldChg chg="addSp delSp modSp mod">
        <pc:chgData name="Fallon, Edmund" userId="86127db4-f138-4130-8ed0-5df681ebc455" providerId="ADAL" clId="{1F49D275-7460-4E32-8F80-07112FEB1EF2}" dt="2023-01-20T20:25:57.876" v="5" actId="1076"/>
        <pc:sldMkLst>
          <pc:docMk/>
          <pc:sldMk cId="1310213297" sldId="382"/>
        </pc:sldMkLst>
        <pc:graphicFrameChg chg="del">
          <ac:chgData name="Fallon, Edmund" userId="86127db4-f138-4130-8ed0-5df681ebc455" providerId="ADAL" clId="{1F49D275-7460-4E32-8F80-07112FEB1EF2}" dt="2023-01-20T20:25:52.634" v="3" actId="21"/>
          <ac:graphicFrameMkLst>
            <pc:docMk/>
            <pc:sldMk cId="1310213297" sldId="382"/>
            <ac:graphicFrameMk id="9" creationId="{5E00F49F-86B8-4991-AE0A-952F4DA65577}"/>
          </ac:graphicFrameMkLst>
        </pc:graphicFrameChg>
        <pc:picChg chg="add mod">
          <ac:chgData name="Fallon, Edmund" userId="86127db4-f138-4130-8ed0-5df681ebc455" providerId="ADAL" clId="{1F49D275-7460-4E32-8F80-07112FEB1EF2}" dt="2023-01-20T20:25:57.876" v="5" actId="1076"/>
          <ac:picMkLst>
            <pc:docMk/>
            <pc:sldMk cId="1310213297" sldId="382"/>
            <ac:picMk id="4" creationId="{E55C8914-1258-4832-A1FD-149DD31FC5DF}"/>
          </ac:picMkLst>
        </pc:picChg>
      </pc:sldChg>
      <pc:sldChg chg="addSp delSp modSp mod">
        <pc:chgData name="Fallon, Edmund" userId="86127db4-f138-4130-8ed0-5df681ebc455" providerId="ADAL" clId="{1F49D275-7460-4E32-8F80-07112FEB1EF2}" dt="2023-01-20T20:28:43.739" v="44" actId="1076"/>
        <pc:sldMkLst>
          <pc:docMk/>
          <pc:sldMk cId="2456210692" sldId="383"/>
        </pc:sldMkLst>
        <pc:graphicFrameChg chg="del">
          <ac:chgData name="Fallon, Edmund" userId="86127db4-f138-4130-8ed0-5df681ebc455" providerId="ADAL" clId="{1F49D275-7460-4E32-8F80-07112FEB1EF2}" dt="2023-01-20T20:28:37.225" v="42" actId="21"/>
          <ac:graphicFrameMkLst>
            <pc:docMk/>
            <pc:sldMk cId="2456210692" sldId="383"/>
            <ac:graphicFrameMk id="8" creationId="{56BB9B34-FF62-485E-84FB-63F3C10A45AC}"/>
          </ac:graphicFrameMkLst>
        </pc:graphicFrameChg>
        <pc:picChg chg="add mod">
          <ac:chgData name="Fallon, Edmund" userId="86127db4-f138-4130-8ed0-5df681ebc455" providerId="ADAL" clId="{1F49D275-7460-4E32-8F80-07112FEB1EF2}" dt="2023-01-20T20:28:43.739" v="44" actId="1076"/>
          <ac:picMkLst>
            <pc:docMk/>
            <pc:sldMk cId="2456210692" sldId="383"/>
            <ac:picMk id="4" creationId="{623FAEC3-C051-4F0D-B281-23B25E4F0171}"/>
          </ac:picMkLst>
        </pc:picChg>
      </pc:sldChg>
      <pc:sldChg chg="addSp delSp modSp mod">
        <pc:chgData name="Fallon, Edmund" userId="86127db4-f138-4130-8ed0-5df681ebc455" providerId="ADAL" clId="{1F49D275-7460-4E32-8F80-07112FEB1EF2}" dt="2023-01-20T20:28:32.476" v="41" actId="1076"/>
        <pc:sldMkLst>
          <pc:docMk/>
          <pc:sldMk cId="2462284702" sldId="384"/>
        </pc:sldMkLst>
        <pc:graphicFrameChg chg="del">
          <ac:chgData name="Fallon, Edmund" userId="86127db4-f138-4130-8ed0-5df681ebc455" providerId="ADAL" clId="{1F49D275-7460-4E32-8F80-07112FEB1EF2}" dt="2023-01-20T20:28:26.344" v="39" actId="21"/>
          <ac:graphicFrameMkLst>
            <pc:docMk/>
            <pc:sldMk cId="2462284702" sldId="384"/>
            <ac:graphicFrameMk id="9" creationId="{6815A57E-B72B-4E16-AC15-B86DCE00298B}"/>
          </ac:graphicFrameMkLst>
        </pc:graphicFrameChg>
        <pc:picChg chg="add mod">
          <ac:chgData name="Fallon, Edmund" userId="86127db4-f138-4130-8ed0-5df681ebc455" providerId="ADAL" clId="{1F49D275-7460-4E32-8F80-07112FEB1EF2}" dt="2023-01-20T20:28:32.476" v="41" actId="1076"/>
          <ac:picMkLst>
            <pc:docMk/>
            <pc:sldMk cId="2462284702" sldId="384"/>
            <ac:picMk id="5" creationId="{D34B14BC-B9F5-4A6D-B561-7D27C99D40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3608F-BC0D-44B1-A9C7-65124ACC5093}" type="datetimeFigureOut">
              <a:rPr lang="en-GB" smtClean="0"/>
              <a:t>20/01/2023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046E5-6F80-4DC8-AD45-1BFDECD5F6C5}" type="slidenum">
              <a:rPr lang="en-GB" smtClean="0"/>
              <a:t>‹#›</a:t>
            </a:fld>
            <a:endParaRPr lang="en-GB"/>
          </a:p>
        </p:txBody>
      </p:sp>
    </p:spTree>
    <p:extLst>
      <p:ext uri="{BB962C8B-B14F-4D97-AF65-F5344CB8AC3E}">
        <p14:creationId xmlns:p14="http://schemas.microsoft.com/office/powerpoint/2010/main" val="289953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5</a:t>
            </a:fld>
            <a:endParaRPr lang="en-GB"/>
          </a:p>
        </p:txBody>
      </p:sp>
    </p:spTree>
    <p:extLst>
      <p:ext uri="{BB962C8B-B14F-4D97-AF65-F5344CB8AC3E}">
        <p14:creationId xmlns:p14="http://schemas.microsoft.com/office/powerpoint/2010/main" val="4217929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14</a:t>
            </a:fld>
            <a:endParaRPr lang="en-GB"/>
          </a:p>
        </p:txBody>
      </p:sp>
    </p:spTree>
    <p:extLst>
      <p:ext uri="{BB962C8B-B14F-4D97-AF65-F5344CB8AC3E}">
        <p14:creationId xmlns:p14="http://schemas.microsoft.com/office/powerpoint/2010/main" val="264672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15</a:t>
            </a:fld>
            <a:endParaRPr lang="en-GB"/>
          </a:p>
        </p:txBody>
      </p:sp>
    </p:spTree>
    <p:extLst>
      <p:ext uri="{BB962C8B-B14F-4D97-AF65-F5344CB8AC3E}">
        <p14:creationId xmlns:p14="http://schemas.microsoft.com/office/powerpoint/2010/main" val="406503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17</a:t>
            </a:fld>
            <a:endParaRPr lang="en-GB"/>
          </a:p>
        </p:txBody>
      </p:sp>
    </p:spTree>
    <p:extLst>
      <p:ext uri="{BB962C8B-B14F-4D97-AF65-F5344CB8AC3E}">
        <p14:creationId xmlns:p14="http://schemas.microsoft.com/office/powerpoint/2010/main" val="296641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18</a:t>
            </a:fld>
            <a:endParaRPr lang="en-GB"/>
          </a:p>
        </p:txBody>
      </p:sp>
    </p:spTree>
    <p:extLst>
      <p:ext uri="{BB962C8B-B14F-4D97-AF65-F5344CB8AC3E}">
        <p14:creationId xmlns:p14="http://schemas.microsoft.com/office/powerpoint/2010/main" val="38450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6</a:t>
            </a:fld>
            <a:endParaRPr lang="en-GB"/>
          </a:p>
        </p:txBody>
      </p:sp>
    </p:spTree>
    <p:extLst>
      <p:ext uri="{BB962C8B-B14F-4D97-AF65-F5344CB8AC3E}">
        <p14:creationId xmlns:p14="http://schemas.microsoft.com/office/powerpoint/2010/main" val="214396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7</a:t>
            </a:fld>
            <a:endParaRPr lang="en-GB"/>
          </a:p>
        </p:txBody>
      </p:sp>
    </p:spTree>
    <p:extLst>
      <p:ext uri="{BB962C8B-B14F-4D97-AF65-F5344CB8AC3E}">
        <p14:creationId xmlns:p14="http://schemas.microsoft.com/office/powerpoint/2010/main" val="355859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8</a:t>
            </a:fld>
            <a:endParaRPr lang="en-GB"/>
          </a:p>
        </p:txBody>
      </p:sp>
    </p:spTree>
    <p:extLst>
      <p:ext uri="{BB962C8B-B14F-4D97-AF65-F5344CB8AC3E}">
        <p14:creationId xmlns:p14="http://schemas.microsoft.com/office/powerpoint/2010/main" val="41007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9</a:t>
            </a:fld>
            <a:endParaRPr lang="en-GB"/>
          </a:p>
        </p:txBody>
      </p:sp>
    </p:spTree>
    <p:extLst>
      <p:ext uri="{BB962C8B-B14F-4D97-AF65-F5344CB8AC3E}">
        <p14:creationId xmlns:p14="http://schemas.microsoft.com/office/powerpoint/2010/main" val="79243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10</a:t>
            </a:fld>
            <a:endParaRPr lang="en-GB"/>
          </a:p>
        </p:txBody>
      </p:sp>
    </p:spTree>
    <p:extLst>
      <p:ext uri="{BB962C8B-B14F-4D97-AF65-F5344CB8AC3E}">
        <p14:creationId xmlns:p14="http://schemas.microsoft.com/office/powerpoint/2010/main" val="408409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11</a:t>
            </a:fld>
            <a:endParaRPr lang="en-GB"/>
          </a:p>
        </p:txBody>
      </p:sp>
    </p:spTree>
    <p:extLst>
      <p:ext uri="{BB962C8B-B14F-4D97-AF65-F5344CB8AC3E}">
        <p14:creationId xmlns:p14="http://schemas.microsoft.com/office/powerpoint/2010/main" val="92623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12</a:t>
            </a:fld>
            <a:endParaRPr lang="en-GB"/>
          </a:p>
        </p:txBody>
      </p:sp>
    </p:spTree>
    <p:extLst>
      <p:ext uri="{BB962C8B-B14F-4D97-AF65-F5344CB8AC3E}">
        <p14:creationId xmlns:p14="http://schemas.microsoft.com/office/powerpoint/2010/main" val="52814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E057B6-E50B-4A4D-BBD0-25C79E87A3D7}" type="slidenum">
              <a:rPr lang="en-GB" smtClean="0"/>
              <a:t>13</a:t>
            </a:fld>
            <a:endParaRPr lang="en-GB"/>
          </a:p>
        </p:txBody>
      </p:sp>
    </p:spTree>
    <p:extLst>
      <p:ext uri="{BB962C8B-B14F-4D97-AF65-F5344CB8AC3E}">
        <p14:creationId xmlns:p14="http://schemas.microsoft.com/office/powerpoint/2010/main" val="202980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9AF4B3-5EAE-4C17-BE05-E4E9B7944E2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323433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9AF4B3-5EAE-4C17-BE05-E4E9B7944E2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227761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9AF4B3-5EAE-4C17-BE05-E4E9B7944E2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99824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D18D513B-155C-49D1-A614-215EDD5316AF}"/>
              </a:ext>
            </a:extLst>
          </p:cNvPr>
          <p:cNvSpPr/>
          <p:nvPr userDrawn="1"/>
        </p:nvSpPr>
        <p:spPr>
          <a:xfrm>
            <a:off x="0" y="6149667"/>
            <a:ext cx="12192000" cy="719533"/>
          </a:xfrm>
          <a:prstGeom prst="rect">
            <a:avLst/>
          </a:prstGeom>
          <a:solidFill>
            <a:srgbClr val="880088"/>
          </a:solidFill>
          <a:ln w="3175">
            <a:miter lim="400000"/>
          </a:ln>
          <a:effectLst>
            <a:outerShdw blurRad="12700" dir="5400000" rotWithShape="0">
              <a:srgbClr val="000000">
                <a:alpha val="50000"/>
              </a:srgbClr>
            </a:outerShdw>
          </a:effectLst>
        </p:spPr>
        <p:txBody>
          <a:bodyPr lIns="24292" tIns="24292" rIns="24292" bIns="242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sz="1200">
                <a:solidFill>
                  <a:srgbClr val="FFFFFF"/>
                </a:solidFill>
              </a:defRPr>
            </a:pPr>
            <a:endParaRPr sz="1088">
              <a:solidFill>
                <a:srgbClr val="FFFFFF"/>
              </a:solidFill>
              <a:ea typeface="ヒラギノ角ゴ Pro W3" charset="-128"/>
            </a:endParaRPr>
          </a:p>
        </p:txBody>
      </p:sp>
      <p:sp>
        <p:nvSpPr>
          <p:cNvPr id="22" name="Rectangle">
            <a:extLst>
              <a:ext uri="{FF2B5EF4-FFF2-40B4-BE49-F238E27FC236}">
                <a16:creationId xmlns:a16="http://schemas.microsoft.com/office/drawing/2014/main" id="{36FAA9E6-66CA-4EB3-977C-D5DD086BAB0B}"/>
              </a:ext>
            </a:extLst>
          </p:cNvPr>
          <p:cNvSpPr/>
          <p:nvPr userDrawn="1"/>
        </p:nvSpPr>
        <p:spPr>
          <a:xfrm>
            <a:off x="0" y="8571"/>
            <a:ext cx="12192000" cy="6858665"/>
          </a:xfrm>
          <a:prstGeom prst="rect">
            <a:avLst/>
          </a:prstGeom>
          <a:noFill/>
          <a:ln w="3175">
            <a:miter lim="400000"/>
          </a:ln>
          <a:effectLst>
            <a:outerShdw blurRad="12700" dir="5400000" rotWithShape="0">
              <a:srgbClr val="000000">
                <a:alpha val="50000"/>
              </a:srgbClr>
            </a:outerShdw>
          </a:effectLst>
        </p:spPr>
        <p:txBody>
          <a:bodyPr lIns="24292" tIns="24292" rIns="24292" bIns="242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sz="1200">
                <a:solidFill>
                  <a:srgbClr val="FFFFFF"/>
                </a:solidFill>
              </a:defRPr>
            </a:pPr>
            <a:endParaRPr sz="1088">
              <a:solidFill>
                <a:schemeClr val="tx1"/>
              </a:solidFill>
              <a:ea typeface="ヒラギノ角ゴ Pro W3" charset="-128"/>
            </a:endParaRPr>
          </a:p>
        </p:txBody>
      </p:sp>
      <p:cxnSp>
        <p:nvCxnSpPr>
          <p:cNvPr id="11" name="Straight Connector 10"/>
          <p:cNvCxnSpPr/>
          <p:nvPr userDrawn="1"/>
        </p:nvCxnSpPr>
        <p:spPr>
          <a:xfrm>
            <a:off x="0" y="5873674"/>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22"/>
          <p:cNvSpPr>
            <a:spLocks noGrp="1"/>
          </p:cNvSpPr>
          <p:nvPr>
            <p:ph type="title" hasCustomPrompt="1"/>
          </p:nvPr>
        </p:nvSpPr>
        <p:spPr>
          <a:xfrm>
            <a:off x="614083" y="1247554"/>
            <a:ext cx="10515600" cy="1325563"/>
          </a:xfrm>
          <a:prstGeom prst="rect">
            <a:avLst/>
          </a:prstGeom>
        </p:spPr>
        <p:txBody>
          <a:bodyPr>
            <a:normAutofit/>
          </a:bodyPr>
          <a:lstStyle>
            <a:lvl1pPr>
              <a:defRPr sz="6000" b="1">
                <a:solidFill>
                  <a:schemeClr val="tx1"/>
                </a:solidFill>
                <a:latin typeface="Arial" panose="020B0604020202020204" pitchFamily="34" charset="0"/>
                <a:cs typeface="Arial" panose="020B0604020202020204" pitchFamily="34" charset="0"/>
              </a:defRPr>
            </a:lvl1pPr>
          </a:lstStyle>
          <a:p>
            <a:r>
              <a:rPr lang="en-US"/>
              <a:t>Title of presentation</a:t>
            </a:r>
            <a:endParaRPr lang="en-GB"/>
          </a:p>
        </p:txBody>
      </p:sp>
      <p:sp>
        <p:nvSpPr>
          <p:cNvPr id="27" name="Text Placeholder 26"/>
          <p:cNvSpPr>
            <a:spLocks noGrp="1"/>
          </p:cNvSpPr>
          <p:nvPr>
            <p:ph type="body" sz="quarter" idx="11" hasCustomPrompt="1"/>
          </p:nvPr>
        </p:nvSpPr>
        <p:spPr>
          <a:xfrm>
            <a:off x="614083" y="2944338"/>
            <a:ext cx="9431338" cy="2291049"/>
          </a:xfrm>
          <a:prstGeom prst="rect">
            <a:avLst/>
          </a:prstGeom>
        </p:spPr>
        <p:txBody>
          <a:bodyPr>
            <a:normAutofit/>
          </a:bodyPr>
          <a:lstStyle>
            <a:lvl1pPr marL="0" indent="0">
              <a:buNone/>
              <a:defRPr sz="3000" b="0" baseline="0">
                <a:solidFill>
                  <a:schemeClr val="tx1"/>
                </a:solidFill>
                <a:latin typeface="Arial" panose="020B0604020202020204" pitchFamily="34" charset="0"/>
                <a:cs typeface="Arial" panose="020B0604020202020204" pitchFamily="34" charset="0"/>
              </a:defRPr>
            </a:lvl1pPr>
          </a:lstStyle>
          <a:p>
            <a:pPr lvl="0"/>
            <a:r>
              <a:rPr lang="en-GB"/>
              <a:t>Forename Surname</a:t>
            </a:r>
          </a:p>
          <a:p>
            <a:pPr lvl="0"/>
            <a:r>
              <a:rPr lang="en-GB"/>
              <a:t>Job Title</a:t>
            </a:r>
          </a:p>
          <a:p>
            <a:pPr lvl="0"/>
            <a:r>
              <a:rPr lang="en-GB"/>
              <a:t>Directorate</a:t>
            </a:r>
          </a:p>
          <a:p>
            <a:pPr lvl="0"/>
            <a:r>
              <a:rPr lang="en-GB"/>
              <a:t>Department</a:t>
            </a:r>
          </a:p>
          <a:p>
            <a:pPr lvl="0"/>
            <a:endParaRPr lang="en-GB"/>
          </a:p>
        </p:txBody>
      </p:sp>
      <p:sp>
        <p:nvSpPr>
          <p:cNvPr id="32" name="Text Placeholder 31"/>
          <p:cNvSpPr>
            <a:spLocks noGrp="1"/>
          </p:cNvSpPr>
          <p:nvPr>
            <p:ph type="body" sz="quarter" idx="12" hasCustomPrompt="1"/>
          </p:nvPr>
        </p:nvSpPr>
        <p:spPr>
          <a:xfrm>
            <a:off x="614083" y="6309662"/>
            <a:ext cx="3792538" cy="493712"/>
          </a:xfrm>
          <a:prstGeom prst="rect">
            <a:avLst/>
          </a:prstGeo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a:t>DD/MM/YY</a:t>
            </a:r>
            <a:endParaRPr lang="en-GB"/>
          </a:p>
        </p:txBody>
      </p:sp>
      <p:pic>
        <p:nvPicPr>
          <p:cNvPr id="15" name="Pictur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45421" y="6344439"/>
            <a:ext cx="1501616" cy="424158"/>
          </a:xfrm>
          <a:prstGeom prst="rect">
            <a:avLst/>
          </a:prstGeom>
        </p:spPr>
      </p:pic>
    </p:spTree>
    <p:extLst>
      <p:ext uri="{BB962C8B-B14F-4D97-AF65-F5344CB8AC3E}">
        <p14:creationId xmlns:p14="http://schemas.microsoft.com/office/powerpoint/2010/main" val="161678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tail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49941" y="6310924"/>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a:t>Forename Surname</a:t>
            </a:r>
          </a:p>
        </p:txBody>
      </p:sp>
      <p:sp>
        <p:nvSpPr>
          <p:cNvPr id="2" name="Title 1"/>
          <p:cNvSpPr>
            <a:spLocks noGrp="1"/>
          </p:cNvSpPr>
          <p:nvPr>
            <p:ph type="title" hasCustomPrompt="1"/>
          </p:nvPr>
        </p:nvSpPr>
        <p:spPr>
          <a:xfrm>
            <a:off x="649941" y="201339"/>
            <a:ext cx="10515600" cy="580465"/>
          </a:xfrm>
          <a:prstGeom prst="rect">
            <a:avLst/>
          </a:prstGeom>
        </p:spPr>
        <p:txBody>
          <a:bodyPr>
            <a:normAutofit/>
          </a:bodyPr>
          <a:lstStyle>
            <a:lvl1pPr>
              <a:defRPr sz="3200" b="1" u="sng" baseline="0">
                <a:uFill>
                  <a:solidFill>
                    <a:srgbClr val="660066"/>
                  </a:solidFill>
                </a:uFill>
                <a:latin typeface="Arial" panose="020B0604020202020204" pitchFamily="34" charset="0"/>
                <a:cs typeface="Arial" panose="020B0604020202020204" pitchFamily="34" charset="0"/>
              </a:defRPr>
            </a:lvl1pPr>
          </a:lstStyle>
          <a:p>
            <a:r>
              <a:rPr lang="en-US"/>
              <a:t>Use slides like this to give detail</a:t>
            </a:r>
            <a:endParaRPr lang="en-GB"/>
          </a:p>
        </p:txBody>
      </p:sp>
      <p:sp>
        <p:nvSpPr>
          <p:cNvPr id="4" name="Text Placeholder 3"/>
          <p:cNvSpPr>
            <a:spLocks noGrp="1"/>
          </p:cNvSpPr>
          <p:nvPr>
            <p:ph type="body" sz="quarter" idx="11" hasCustomPrompt="1"/>
          </p:nvPr>
        </p:nvSpPr>
        <p:spPr>
          <a:xfrm>
            <a:off x="649941" y="1281583"/>
            <a:ext cx="10515600" cy="4051300"/>
          </a:xfrm>
          <a:prstGeom prst="rect">
            <a:avLst/>
          </a:prstGeom>
        </p:spPr>
        <p:txBody>
          <a:bodyPr>
            <a:normAutofit/>
          </a:bodyPr>
          <a:lstStyle>
            <a:lvl1pPr>
              <a:defRPr sz="3200">
                <a:latin typeface="Arial" panose="020B0604020202020204" pitchFamily="34" charset="0"/>
                <a:cs typeface="Arial" panose="020B0604020202020204" pitchFamily="34" charset="0"/>
              </a:defRPr>
            </a:lvl1pPr>
            <a:lvl2pPr marL="1028700" indent="-571500">
              <a:buFont typeface="Arial" panose="020B0604020202020204" pitchFamily="34" charset="0"/>
              <a:buChar char="•"/>
              <a:defRPr sz="3200">
                <a:latin typeface="Arial" panose="020B0604020202020204" pitchFamily="34" charset="0"/>
                <a:cs typeface="Arial" panose="020B0604020202020204" pitchFamily="34" charset="0"/>
              </a:defRPr>
            </a:lvl2pPr>
          </a:lstStyle>
          <a:p>
            <a:pPr lvl="0"/>
            <a:r>
              <a:rPr lang="en-US"/>
              <a:t>The heading is optional</a:t>
            </a:r>
          </a:p>
          <a:p>
            <a:pPr lvl="0"/>
            <a:r>
              <a:rPr lang="en-US"/>
              <a:t>Use 36pt or 30pt Arial for the main text</a:t>
            </a:r>
          </a:p>
          <a:p>
            <a:pPr lvl="0"/>
            <a:r>
              <a:rPr lang="en-US"/>
              <a:t>Keep bullet points short </a:t>
            </a:r>
          </a:p>
          <a:p>
            <a:pPr lvl="1"/>
            <a:endParaRPr lang="en-GB"/>
          </a:p>
        </p:txBody>
      </p:sp>
      <p:cxnSp>
        <p:nvCxnSpPr>
          <p:cNvPr id="7" name="Straight Connector 6"/>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9"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9AF4B3-5EAE-4C17-BE05-E4E9B7944E2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119082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AF4B3-5EAE-4C17-BE05-E4E9B7944E23}" type="datetimeFigureOut">
              <a:rPr lang="en-GB" smtClean="0"/>
              <a:t>20/01/2023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353111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9AF4B3-5EAE-4C17-BE05-E4E9B7944E23}"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2787630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9AF4B3-5EAE-4C17-BE05-E4E9B7944E23}" type="datetimeFigureOut">
              <a:rPr lang="en-GB" smtClean="0"/>
              <a:t>20/01/2023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329332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9AF4B3-5EAE-4C17-BE05-E4E9B7944E23}" type="datetimeFigureOut">
              <a:rPr lang="en-GB" smtClean="0"/>
              <a:t>20/01/2023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167047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AF4B3-5EAE-4C17-BE05-E4E9B7944E23}" type="datetimeFigureOut">
              <a:rPr lang="en-GB" smtClean="0"/>
              <a:t>20/01/2023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195347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AF4B3-5EAE-4C17-BE05-E4E9B7944E23}"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40116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9AF4B3-5EAE-4C17-BE05-E4E9B7944E23}" type="datetimeFigureOut">
              <a:rPr lang="en-GB" smtClean="0"/>
              <a:t>20/01/2023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0A262-2FE9-4FEB-936B-33E440948C7B}" type="slidenum">
              <a:rPr lang="en-GB" smtClean="0"/>
              <a:t>‹#›</a:t>
            </a:fld>
            <a:endParaRPr lang="en-GB"/>
          </a:p>
        </p:txBody>
      </p:sp>
    </p:spTree>
    <p:extLst>
      <p:ext uri="{BB962C8B-B14F-4D97-AF65-F5344CB8AC3E}">
        <p14:creationId xmlns:p14="http://schemas.microsoft.com/office/powerpoint/2010/main" val="2818390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AF4B3-5EAE-4C17-BE05-E4E9B7944E23}" type="datetimeFigureOut">
              <a:rPr lang="en-GB" smtClean="0"/>
              <a:t>20/01/2023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0A262-2FE9-4FEB-936B-33E440948C7B}" type="slidenum">
              <a:rPr lang="en-GB" smtClean="0"/>
              <a:t>‹#›</a:t>
            </a:fld>
            <a:endParaRPr lang="en-GB"/>
          </a:p>
        </p:txBody>
      </p:sp>
    </p:spTree>
    <p:extLst>
      <p:ext uri="{BB962C8B-B14F-4D97-AF65-F5344CB8AC3E}">
        <p14:creationId xmlns:p14="http://schemas.microsoft.com/office/powerpoint/2010/main" val="647146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744" y="1982446"/>
            <a:ext cx="7723450" cy="1325563"/>
          </a:xfrm>
        </p:spPr>
        <p:txBody>
          <a:bodyPr>
            <a:normAutofit fontScale="90000"/>
          </a:bodyPr>
          <a:lstStyle/>
          <a:p>
            <a:r>
              <a:rPr lang="en-GB" altLang="en-US">
                <a:solidFill>
                  <a:schemeClr val="bg1"/>
                </a:solidFill>
              </a:rPr>
              <a:t>Business Intelligence, P</a:t>
            </a:r>
            <a:br>
              <a:rPr lang="en-GB" altLang="en-US">
                <a:solidFill>
                  <a:schemeClr val="bg1"/>
                </a:solidFill>
              </a:rPr>
            </a:br>
            <a:br>
              <a:rPr lang="en-GB" altLang="en-US">
                <a:solidFill>
                  <a:schemeClr val="bg1"/>
                </a:solidFill>
              </a:rPr>
            </a:br>
            <a:br>
              <a:rPr lang="en-GB" altLang="en-US">
                <a:solidFill>
                  <a:schemeClr val="bg1"/>
                </a:solidFill>
              </a:rPr>
            </a:br>
            <a:br>
              <a:rPr lang="en-GB" altLang="en-US">
                <a:solidFill>
                  <a:schemeClr val="bg1"/>
                </a:solidFill>
              </a:rPr>
            </a:br>
            <a:r>
              <a:rPr lang="en-GB" altLang="en-US" sz="4900"/>
              <a:t>Census 2021  </a:t>
            </a:r>
            <a:br>
              <a:rPr lang="en-GB" altLang="en-US"/>
            </a:br>
            <a:r>
              <a:rPr lang="en-GB" altLang="en-US">
                <a:solidFill>
                  <a:schemeClr val="bg1"/>
                </a:solidFill>
              </a:rPr>
              <a:t>&amp; Improvement Service</a:t>
            </a:r>
            <a:br>
              <a:rPr lang="en-GB" altLang="en-US"/>
            </a:br>
            <a:br>
              <a:rPr lang="en-GB" altLang="en-US">
                <a:solidFill>
                  <a:schemeClr val="bg1"/>
                </a:solidFill>
              </a:rPr>
            </a:br>
            <a:endParaRPr lang="en-GB"/>
          </a:p>
        </p:txBody>
      </p:sp>
      <p:sp>
        <p:nvSpPr>
          <p:cNvPr id="5" name="Text Placeholder 4"/>
          <p:cNvSpPr>
            <a:spLocks noGrp="1"/>
          </p:cNvSpPr>
          <p:nvPr>
            <p:ph type="body" sz="quarter" idx="12"/>
          </p:nvPr>
        </p:nvSpPr>
        <p:spPr/>
        <p:txBody>
          <a:bodyPr/>
          <a:lstStyle/>
          <a:p>
            <a:r>
              <a:rPr lang="en-GB" dirty="0"/>
              <a:t>19. Jan. 2023</a:t>
            </a:r>
          </a:p>
        </p:txBody>
      </p:sp>
      <p:pic>
        <p:nvPicPr>
          <p:cNvPr id="4" name="Picture 3">
            <a:extLst>
              <a:ext uri="{FF2B5EF4-FFF2-40B4-BE49-F238E27FC236}">
                <a16:creationId xmlns:a16="http://schemas.microsoft.com/office/drawing/2014/main" id="{F7D5BDC4-A34F-1032-12A8-39B0FBB2C903}"/>
              </a:ext>
            </a:extLst>
          </p:cNvPr>
          <p:cNvPicPr>
            <a:picLocks noChangeAspect="1"/>
          </p:cNvPicPr>
          <p:nvPr/>
        </p:nvPicPr>
        <p:blipFill>
          <a:blip r:embed="rId2"/>
          <a:stretch>
            <a:fillRect/>
          </a:stretch>
        </p:blipFill>
        <p:spPr>
          <a:xfrm>
            <a:off x="5231259" y="2645227"/>
            <a:ext cx="3352800" cy="838200"/>
          </a:xfrm>
          <a:prstGeom prst="rect">
            <a:avLst/>
          </a:prstGeom>
        </p:spPr>
      </p:pic>
    </p:spTree>
    <p:extLst>
      <p:ext uri="{BB962C8B-B14F-4D97-AF65-F5344CB8AC3E}">
        <p14:creationId xmlns:p14="http://schemas.microsoft.com/office/powerpoint/2010/main" val="267038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Disability – Croydon 2011 vs Croydon 2021</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9186203" y="2390499"/>
            <a:ext cx="2386160"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t>Frome 2011 to 2021, there has only been a slight increase in the proportions of disabled people in Croydon whose day to day activities are limited a lot or a little.</a:t>
            </a:r>
          </a:p>
        </p:txBody>
      </p:sp>
      <p:pic>
        <p:nvPicPr>
          <p:cNvPr id="4" name="Picture 3">
            <a:extLst>
              <a:ext uri="{FF2B5EF4-FFF2-40B4-BE49-F238E27FC236}">
                <a16:creationId xmlns:a16="http://schemas.microsoft.com/office/drawing/2014/main" id="{9D52C5B7-08C3-4997-9592-51117CCADD88}"/>
              </a:ext>
            </a:extLst>
          </p:cNvPr>
          <p:cNvPicPr>
            <a:picLocks noChangeAspect="1"/>
          </p:cNvPicPr>
          <p:nvPr/>
        </p:nvPicPr>
        <p:blipFill>
          <a:blip r:embed="rId3"/>
          <a:stretch>
            <a:fillRect/>
          </a:stretch>
        </p:blipFill>
        <p:spPr>
          <a:xfrm>
            <a:off x="626677" y="1054673"/>
            <a:ext cx="8559526" cy="4676037"/>
          </a:xfrm>
          <a:prstGeom prst="rect">
            <a:avLst/>
          </a:prstGeom>
        </p:spPr>
      </p:pic>
    </p:spTree>
    <p:extLst>
      <p:ext uri="{BB962C8B-B14F-4D97-AF65-F5344CB8AC3E}">
        <p14:creationId xmlns:p14="http://schemas.microsoft.com/office/powerpoint/2010/main" val="269520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Disability – Croydon vs London vs England</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8714459" y="2095530"/>
            <a:ext cx="2879371"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a:t>In Croydon and London around 8 in 10 people are not classified as disabled under the Equality Act.  These proportions are slightly higher than in England (75.9%).</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England there are slightly higher proportions of Disabled people who have day to day activities limited a lot or limited a little compared to Croydon and London. </a:t>
            </a:r>
          </a:p>
          <a:p>
            <a:pPr marL="285750" indent="-285750">
              <a:buFont typeface="Arial" panose="020B0604020202020204" pitchFamily="34" charset="0"/>
              <a:buChar char="•"/>
            </a:pPr>
            <a:endParaRPr lang="en-GB" sz="1400" dirty="0"/>
          </a:p>
        </p:txBody>
      </p:sp>
      <p:pic>
        <p:nvPicPr>
          <p:cNvPr id="4" name="Picture 3">
            <a:extLst>
              <a:ext uri="{FF2B5EF4-FFF2-40B4-BE49-F238E27FC236}">
                <a16:creationId xmlns:a16="http://schemas.microsoft.com/office/drawing/2014/main" id="{95965CE0-73C3-4005-86DB-8868C3977CD3}"/>
              </a:ext>
            </a:extLst>
          </p:cNvPr>
          <p:cNvPicPr>
            <a:picLocks noChangeAspect="1"/>
          </p:cNvPicPr>
          <p:nvPr/>
        </p:nvPicPr>
        <p:blipFill>
          <a:blip r:embed="rId3"/>
          <a:stretch>
            <a:fillRect/>
          </a:stretch>
        </p:blipFill>
        <p:spPr>
          <a:xfrm>
            <a:off x="736932" y="995501"/>
            <a:ext cx="8120576" cy="4828450"/>
          </a:xfrm>
          <a:prstGeom prst="rect">
            <a:avLst/>
          </a:prstGeom>
        </p:spPr>
      </p:pic>
    </p:spTree>
    <p:extLst>
      <p:ext uri="{BB962C8B-B14F-4D97-AF65-F5344CB8AC3E}">
        <p14:creationId xmlns:p14="http://schemas.microsoft.com/office/powerpoint/2010/main" val="229020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Disability – Across London</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716726" y="5814932"/>
            <a:ext cx="1995194" cy="276999"/>
          </a:xfrm>
          <a:prstGeom prst="rect">
            <a:avLst/>
          </a:prstGeom>
          <a:noFill/>
        </p:spPr>
        <p:txBody>
          <a:bodyPr wrap="square">
            <a:spAutoFit/>
          </a:bodyPr>
          <a:lstStyle/>
          <a:p>
            <a:r>
              <a:rPr lang="en-GB" sz="1200" i="1" dirty="0"/>
              <a:t>Source: ONS Census 2021</a:t>
            </a:r>
            <a:endParaRPr lang="en-GB" sz="1200" dirty="0"/>
          </a:p>
        </p:txBody>
      </p:sp>
      <p:sp>
        <p:nvSpPr>
          <p:cNvPr id="6" name="TextBox 5">
            <a:extLst>
              <a:ext uri="{FF2B5EF4-FFF2-40B4-BE49-F238E27FC236}">
                <a16:creationId xmlns:a16="http://schemas.microsoft.com/office/drawing/2014/main" id="{2BF76A8F-C84B-4E75-B6B5-8DDD76DC8221}"/>
              </a:ext>
            </a:extLst>
          </p:cNvPr>
          <p:cNvSpPr txBox="1"/>
          <p:nvPr/>
        </p:nvSpPr>
        <p:spPr>
          <a:xfrm>
            <a:off x="8554249" y="1594085"/>
            <a:ext cx="2879371" cy="3323987"/>
          </a:xfrm>
          <a:prstGeom prst="rect">
            <a:avLst/>
          </a:prstGeom>
          <a:noFill/>
        </p:spPr>
        <p:txBody>
          <a:bodyPr wrap="square" rtlCol="0">
            <a:spAutoFit/>
          </a:bodyPr>
          <a:lstStyle/>
          <a:p>
            <a:pPr marL="285750" indent="-285750">
              <a:buFont typeface="Arial" panose="020B0604020202020204" pitchFamily="34" charset="0"/>
              <a:buChar char="•"/>
            </a:pPr>
            <a:r>
              <a:rPr lang="en-GB" sz="1400" dirty="0"/>
              <a:t>Islington has the highest proportion (16.2%) of residents in London who are classified as Disabled under the Equality Act.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Wandsworth has the lowest proportion (11.4%) of residents in London who are classified as Disabled under the Equality Act.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Croydon 14.0% of residents are Disabled under the Equality Act.</a:t>
            </a:r>
          </a:p>
        </p:txBody>
      </p:sp>
      <p:pic>
        <p:nvPicPr>
          <p:cNvPr id="4" name="Picture 3">
            <a:extLst>
              <a:ext uri="{FF2B5EF4-FFF2-40B4-BE49-F238E27FC236}">
                <a16:creationId xmlns:a16="http://schemas.microsoft.com/office/drawing/2014/main" id="{871A7CB9-630E-41F3-A007-A7D4FF9D8B47}"/>
              </a:ext>
            </a:extLst>
          </p:cNvPr>
          <p:cNvPicPr>
            <a:picLocks noChangeAspect="1"/>
          </p:cNvPicPr>
          <p:nvPr/>
        </p:nvPicPr>
        <p:blipFill>
          <a:blip r:embed="rId3"/>
          <a:stretch>
            <a:fillRect/>
          </a:stretch>
        </p:blipFill>
        <p:spPr>
          <a:xfrm>
            <a:off x="496977" y="888937"/>
            <a:ext cx="7815749" cy="4925995"/>
          </a:xfrm>
          <a:prstGeom prst="rect">
            <a:avLst/>
          </a:prstGeom>
        </p:spPr>
      </p:pic>
    </p:spTree>
    <p:extLst>
      <p:ext uri="{BB962C8B-B14F-4D97-AF65-F5344CB8AC3E}">
        <p14:creationId xmlns:p14="http://schemas.microsoft.com/office/powerpoint/2010/main" val="213365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Provision of unpaid Care – Numbers &amp; Percentages</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470919" y="5707627"/>
            <a:ext cx="1995194" cy="276999"/>
          </a:xfrm>
          <a:prstGeom prst="rect">
            <a:avLst/>
          </a:prstGeom>
          <a:noFill/>
        </p:spPr>
        <p:txBody>
          <a:bodyPr wrap="square">
            <a:spAutoFit/>
          </a:bodyPr>
          <a:lstStyle/>
          <a:p>
            <a:r>
              <a:rPr lang="en-GB" sz="1200" i="1" dirty="0"/>
              <a:t>Source: ONS Census 2021</a:t>
            </a:r>
            <a:endParaRPr lang="en-GB" sz="1200" dirty="0"/>
          </a:p>
        </p:txBody>
      </p:sp>
      <p:pic>
        <p:nvPicPr>
          <p:cNvPr id="4" name="Picture 3">
            <a:extLst>
              <a:ext uri="{FF2B5EF4-FFF2-40B4-BE49-F238E27FC236}">
                <a16:creationId xmlns:a16="http://schemas.microsoft.com/office/drawing/2014/main" id="{03D51854-4BEA-4692-9945-756ACA2EAC2C}"/>
              </a:ext>
            </a:extLst>
          </p:cNvPr>
          <p:cNvPicPr>
            <a:picLocks noChangeAspect="1"/>
          </p:cNvPicPr>
          <p:nvPr/>
        </p:nvPicPr>
        <p:blipFill>
          <a:blip r:embed="rId3"/>
          <a:stretch>
            <a:fillRect/>
          </a:stretch>
        </p:blipFill>
        <p:spPr>
          <a:xfrm>
            <a:off x="292670" y="1074265"/>
            <a:ext cx="5883150" cy="4633362"/>
          </a:xfrm>
          <a:prstGeom prst="rect">
            <a:avLst/>
          </a:prstGeom>
        </p:spPr>
      </p:pic>
      <p:pic>
        <p:nvPicPr>
          <p:cNvPr id="5" name="Picture 4">
            <a:extLst>
              <a:ext uri="{FF2B5EF4-FFF2-40B4-BE49-F238E27FC236}">
                <a16:creationId xmlns:a16="http://schemas.microsoft.com/office/drawing/2014/main" id="{CA6F6590-1A4D-43C4-89BF-B95EC9F64EB1}"/>
              </a:ext>
            </a:extLst>
          </p:cNvPr>
          <p:cNvPicPr>
            <a:picLocks noChangeAspect="1"/>
          </p:cNvPicPr>
          <p:nvPr/>
        </p:nvPicPr>
        <p:blipFill>
          <a:blip r:embed="rId4"/>
          <a:stretch>
            <a:fillRect/>
          </a:stretch>
        </p:blipFill>
        <p:spPr>
          <a:xfrm>
            <a:off x="6096000" y="1073027"/>
            <a:ext cx="5956308" cy="4718713"/>
          </a:xfrm>
          <a:prstGeom prst="rect">
            <a:avLst/>
          </a:prstGeom>
        </p:spPr>
      </p:pic>
    </p:spTree>
    <p:extLst>
      <p:ext uri="{BB962C8B-B14F-4D97-AF65-F5344CB8AC3E}">
        <p14:creationId xmlns:p14="http://schemas.microsoft.com/office/powerpoint/2010/main" val="187185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fontScale="90000"/>
          </a:bodyPr>
          <a:lstStyle/>
          <a:p>
            <a:r>
              <a:rPr lang="en-GB" dirty="0"/>
              <a:t>Provision of unpaid Care – Croydon 2011 vs Croydon 2021</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6352801" y="5607794"/>
            <a:ext cx="1995194" cy="276999"/>
          </a:xfrm>
          <a:prstGeom prst="rect">
            <a:avLst/>
          </a:prstGeom>
          <a:noFill/>
        </p:spPr>
        <p:txBody>
          <a:bodyPr wrap="square">
            <a:spAutoFit/>
          </a:bodyPr>
          <a:lstStyle/>
          <a:p>
            <a:r>
              <a:rPr lang="en-GB" sz="1200" i="1" dirty="0"/>
              <a:t>Source: ONS Census 2021</a:t>
            </a:r>
            <a:endParaRPr lang="en-GB" sz="1200" dirty="0"/>
          </a:p>
        </p:txBody>
      </p:sp>
      <p:sp>
        <p:nvSpPr>
          <p:cNvPr id="4" name="TextBox 3">
            <a:extLst>
              <a:ext uri="{FF2B5EF4-FFF2-40B4-BE49-F238E27FC236}">
                <a16:creationId xmlns:a16="http://schemas.microsoft.com/office/drawing/2014/main" id="{EE995CA5-5003-4000-8D59-F11A99AEA05B}"/>
              </a:ext>
            </a:extLst>
          </p:cNvPr>
          <p:cNvSpPr txBox="1"/>
          <p:nvPr/>
        </p:nvSpPr>
        <p:spPr>
          <a:xfrm>
            <a:off x="871273" y="1053759"/>
            <a:ext cx="10402707" cy="523220"/>
          </a:xfrm>
          <a:prstGeom prst="rect">
            <a:avLst/>
          </a:prstGeom>
          <a:noFill/>
        </p:spPr>
        <p:txBody>
          <a:bodyPr wrap="square" rtlCol="0">
            <a:spAutoFit/>
          </a:bodyPr>
          <a:lstStyle/>
          <a:p>
            <a:r>
              <a:rPr lang="en-GB" sz="1400" dirty="0"/>
              <a:t>Over the 10 years from 2011 to 2021, there has been an increase in the proportion of people who provide 20 or more hours of unpaid care in Croydon, London and England but the proportion of people who provide no unpaid care has increased slightly. </a:t>
            </a:r>
          </a:p>
        </p:txBody>
      </p:sp>
      <p:sp>
        <p:nvSpPr>
          <p:cNvPr id="8" name="TextBox 7">
            <a:extLst>
              <a:ext uri="{FF2B5EF4-FFF2-40B4-BE49-F238E27FC236}">
                <a16:creationId xmlns:a16="http://schemas.microsoft.com/office/drawing/2014/main" id="{74A0D9E0-68D6-4B58-9D26-A2BDEB4D851E}"/>
              </a:ext>
            </a:extLst>
          </p:cNvPr>
          <p:cNvSpPr txBox="1"/>
          <p:nvPr/>
        </p:nvSpPr>
        <p:spPr>
          <a:xfrm>
            <a:off x="699253" y="5607793"/>
            <a:ext cx="1995194" cy="276999"/>
          </a:xfrm>
          <a:prstGeom prst="rect">
            <a:avLst/>
          </a:prstGeom>
          <a:noFill/>
        </p:spPr>
        <p:txBody>
          <a:bodyPr wrap="square">
            <a:spAutoFit/>
          </a:bodyPr>
          <a:lstStyle/>
          <a:p>
            <a:r>
              <a:rPr lang="en-GB" sz="1200" i="1" dirty="0"/>
              <a:t>Source: ONS Census 2011</a:t>
            </a:r>
            <a:endParaRPr lang="en-GB" sz="1200" dirty="0"/>
          </a:p>
        </p:txBody>
      </p:sp>
      <p:pic>
        <p:nvPicPr>
          <p:cNvPr id="5" name="Picture 4">
            <a:extLst>
              <a:ext uri="{FF2B5EF4-FFF2-40B4-BE49-F238E27FC236}">
                <a16:creationId xmlns:a16="http://schemas.microsoft.com/office/drawing/2014/main" id="{8667B23D-F420-407B-B1C2-3151BA7B3F24}"/>
              </a:ext>
            </a:extLst>
          </p:cNvPr>
          <p:cNvPicPr>
            <a:picLocks noChangeAspect="1"/>
          </p:cNvPicPr>
          <p:nvPr/>
        </p:nvPicPr>
        <p:blipFill>
          <a:blip r:embed="rId3"/>
          <a:stretch>
            <a:fillRect/>
          </a:stretch>
        </p:blipFill>
        <p:spPr>
          <a:xfrm>
            <a:off x="300759" y="1713438"/>
            <a:ext cx="5596613" cy="3968840"/>
          </a:xfrm>
          <a:prstGeom prst="rect">
            <a:avLst/>
          </a:prstGeom>
        </p:spPr>
      </p:pic>
      <p:pic>
        <p:nvPicPr>
          <p:cNvPr id="6" name="Picture 5">
            <a:extLst>
              <a:ext uri="{FF2B5EF4-FFF2-40B4-BE49-F238E27FC236}">
                <a16:creationId xmlns:a16="http://schemas.microsoft.com/office/drawing/2014/main" id="{10F72B69-3F97-44F3-B705-184B3B75C9F3}"/>
              </a:ext>
            </a:extLst>
          </p:cNvPr>
          <p:cNvPicPr>
            <a:picLocks noChangeAspect="1"/>
          </p:cNvPicPr>
          <p:nvPr/>
        </p:nvPicPr>
        <p:blipFill>
          <a:blip r:embed="rId4"/>
          <a:stretch>
            <a:fillRect/>
          </a:stretch>
        </p:blipFill>
        <p:spPr>
          <a:xfrm>
            <a:off x="6175820" y="1649425"/>
            <a:ext cx="5425910" cy="4096867"/>
          </a:xfrm>
          <a:prstGeom prst="rect">
            <a:avLst/>
          </a:prstGeom>
        </p:spPr>
      </p:pic>
    </p:spTree>
    <p:extLst>
      <p:ext uri="{BB962C8B-B14F-4D97-AF65-F5344CB8AC3E}">
        <p14:creationId xmlns:p14="http://schemas.microsoft.com/office/powerpoint/2010/main" val="59382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fontScale="90000"/>
          </a:bodyPr>
          <a:lstStyle/>
          <a:p>
            <a:r>
              <a:rPr lang="en-GB" dirty="0"/>
              <a:t>Provision of unpaid Care – Croydon vs London vs </a:t>
            </a:r>
            <a:r>
              <a:rPr lang="en-GB" dirty="0" err="1"/>
              <a:t>Enland</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pic>
        <p:nvPicPr>
          <p:cNvPr id="4" name="Picture 3">
            <a:extLst>
              <a:ext uri="{FF2B5EF4-FFF2-40B4-BE49-F238E27FC236}">
                <a16:creationId xmlns:a16="http://schemas.microsoft.com/office/drawing/2014/main" id="{BDBAC6FB-1993-4074-BD89-72E9D5712AB6}"/>
              </a:ext>
            </a:extLst>
          </p:cNvPr>
          <p:cNvPicPr>
            <a:picLocks noChangeAspect="1"/>
          </p:cNvPicPr>
          <p:nvPr/>
        </p:nvPicPr>
        <p:blipFill>
          <a:blip r:embed="rId3"/>
          <a:stretch>
            <a:fillRect/>
          </a:stretch>
        </p:blipFill>
        <p:spPr>
          <a:xfrm>
            <a:off x="1230970" y="1203767"/>
            <a:ext cx="9730059" cy="4450466"/>
          </a:xfrm>
          <a:prstGeom prst="rect">
            <a:avLst/>
          </a:prstGeom>
        </p:spPr>
      </p:pic>
    </p:spTree>
    <p:extLst>
      <p:ext uri="{BB962C8B-B14F-4D97-AF65-F5344CB8AC3E}">
        <p14:creationId xmlns:p14="http://schemas.microsoft.com/office/powerpoint/2010/main" val="374034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744" y="2192594"/>
            <a:ext cx="9332404" cy="1946787"/>
          </a:xfrm>
        </p:spPr>
        <p:txBody>
          <a:bodyPr>
            <a:normAutofit fontScale="90000"/>
          </a:bodyPr>
          <a:lstStyle/>
          <a:p>
            <a:r>
              <a:rPr lang="en-GB" altLang="en-US" dirty="0">
                <a:solidFill>
                  <a:schemeClr val="bg1"/>
                </a:solidFill>
              </a:rPr>
              <a:t>Business Intelligence, P</a:t>
            </a:r>
            <a:br>
              <a:rPr lang="en-GB" altLang="en-US" dirty="0">
                <a:solidFill>
                  <a:schemeClr val="bg1"/>
                </a:solidFill>
              </a:rPr>
            </a:br>
            <a:br>
              <a:rPr lang="en-GB" altLang="en-US" dirty="0">
                <a:solidFill>
                  <a:schemeClr val="bg1"/>
                </a:solidFill>
              </a:rPr>
            </a:br>
            <a:r>
              <a:rPr lang="en-GB" altLang="en-US" dirty="0">
                <a:solidFill>
                  <a:schemeClr val="bg1"/>
                </a:solidFill>
              </a:rPr>
              <a:t>DD</a:t>
            </a:r>
            <a:br>
              <a:rPr lang="en-GB" altLang="en-US" dirty="0"/>
            </a:br>
            <a:br>
              <a:rPr lang="en-GB" altLang="en-US" dirty="0">
                <a:solidFill>
                  <a:schemeClr val="bg1"/>
                </a:solidFill>
              </a:rPr>
            </a:br>
            <a:endParaRPr lang="en-GB" dirty="0"/>
          </a:p>
        </p:txBody>
      </p:sp>
      <p:sp>
        <p:nvSpPr>
          <p:cNvPr id="5" name="Text Placeholder 4"/>
          <p:cNvSpPr>
            <a:spLocks noGrp="1"/>
          </p:cNvSpPr>
          <p:nvPr>
            <p:ph type="body" sz="quarter" idx="12"/>
          </p:nvPr>
        </p:nvSpPr>
        <p:spPr/>
        <p:txBody>
          <a:bodyPr/>
          <a:lstStyle/>
          <a:p>
            <a:r>
              <a:rPr lang="en-GB" dirty="0"/>
              <a:t>19 Jan. 2023</a:t>
            </a:r>
          </a:p>
        </p:txBody>
      </p:sp>
      <p:pic>
        <p:nvPicPr>
          <p:cNvPr id="7" name="Picture 6">
            <a:extLst>
              <a:ext uri="{FF2B5EF4-FFF2-40B4-BE49-F238E27FC236}">
                <a16:creationId xmlns:a16="http://schemas.microsoft.com/office/drawing/2014/main" id="{22C1E403-4281-4A18-B9C0-56A076F283B1}"/>
              </a:ext>
            </a:extLst>
          </p:cNvPr>
          <p:cNvPicPr/>
          <p:nvPr/>
        </p:nvPicPr>
        <p:blipFill rotWithShape="1">
          <a:blip r:embed="rId2"/>
          <a:srcRect l="5921" t="27677" r="31911" b="10071"/>
          <a:stretch/>
        </p:blipFill>
        <p:spPr bwMode="auto">
          <a:xfrm>
            <a:off x="727586" y="314632"/>
            <a:ext cx="9497961" cy="56240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130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364548" y="159154"/>
            <a:ext cx="11434162" cy="815500"/>
          </a:xfrm>
        </p:spPr>
        <p:txBody>
          <a:bodyPr>
            <a:normAutofit fontScale="90000"/>
          </a:bodyPr>
          <a:lstStyle/>
          <a:p>
            <a:r>
              <a:rPr lang="en-GB" dirty="0"/>
              <a:t>Number of Disabled people in the household – </a:t>
            </a:r>
            <a:br>
              <a:rPr lang="en-GB" dirty="0"/>
            </a:br>
            <a:r>
              <a:rPr lang="en-GB" dirty="0"/>
              <a:t>Croydon vs London vs England</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8177062" y="974654"/>
            <a:ext cx="3044921"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a:t>In Croydon, 22.1% of households have one person disabled under the Equality Act.  This is similar to London (21.5%) but lower than in England (25.4%).</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5.5% of Croydon households have 2 or more people disabled persons under the Equality Act. This is similar to London (5.1%) but lower than in England (6.6%).</a:t>
            </a:r>
          </a:p>
          <a:p>
            <a:pPr marL="285750" indent="-285750">
              <a:buFont typeface="Arial" panose="020B0604020202020204" pitchFamily="34" charset="0"/>
              <a:buChar char="•"/>
            </a:pPr>
            <a:endParaRPr lang="en-GB" sz="1400" dirty="0"/>
          </a:p>
        </p:txBody>
      </p:sp>
      <p:graphicFrame>
        <p:nvGraphicFramePr>
          <p:cNvPr id="4" name="Table 3">
            <a:extLst>
              <a:ext uri="{FF2B5EF4-FFF2-40B4-BE49-F238E27FC236}">
                <a16:creationId xmlns:a16="http://schemas.microsoft.com/office/drawing/2014/main" id="{A3F83AB0-8817-41C9-AEB7-2C8C81614965}"/>
              </a:ext>
            </a:extLst>
          </p:cNvPr>
          <p:cNvGraphicFramePr>
            <a:graphicFrameLocks noGrp="1"/>
          </p:cNvGraphicFramePr>
          <p:nvPr>
            <p:extLst>
              <p:ext uri="{D42A27DB-BD31-4B8C-83A1-F6EECF244321}">
                <p14:modId xmlns:p14="http://schemas.microsoft.com/office/powerpoint/2010/main" val="2715626884"/>
              </p:ext>
            </p:extLst>
          </p:nvPr>
        </p:nvGraphicFramePr>
        <p:xfrm>
          <a:off x="8255720" y="3652310"/>
          <a:ext cx="3372464" cy="1562534"/>
        </p:xfrm>
        <a:graphic>
          <a:graphicData uri="http://schemas.openxmlformats.org/drawingml/2006/table">
            <a:tbl>
              <a:tblPr>
                <a:tableStyleId>{5C22544A-7EE6-4342-B048-85BDC9FD1C3A}</a:tableStyleId>
              </a:tblPr>
              <a:tblGrid>
                <a:gridCol w="599768">
                  <a:extLst>
                    <a:ext uri="{9D8B030D-6E8A-4147-A177-3AD203B41FA5}">
                      <a16:colId xmlns:a16="http://schemas.microsoft.com/office/drawing/2014/main" val="3866273604"/>
                    </a:ext>
                  </a:extLst>
                </a:gridCol>
                <a:gridCol w="658762">
                  <a:extLst>
                    <a:ext uri="{9D8B030D-6E8A-4147-A177-3AD203B41FA5}">
                      <a16:colId xmlns:a16="http://schemas.microsoft.com/office/drawing/2014/main" val="1160862599"/>
                    </a:ext>
                  </a:extLst>
                </a:gridCol>
                <a:gridCol w="747251">
                  <a:extLst>
                    <a:ext uri="{9D8B030D-6E8A-4147-A177-3AD203B41FA5}">
                      <a16:colId xmlns:a16="http://schemas.microsoft.com/office/drawing/2014/main" val="2382450167"/>
                    </a:ext>
                  </a:extLst>
                </a:gridCol>
                <a:gridCol w="619432">
                  <a:extLst>
                    <a:ext uri="{9D8B030D-6E8A-4147-A177-3AD203B41FA5}">
                      <a16:colId xmlns:a16="http://schemas.microsoft.com/office/drawing/2014/main" val="2832297755"/>
                    </a:ext>
                  </a:extLst>
                </a:gridCol>
                <a:gridCol w="747251">
                  <a:extLst>
                    <a:ext uri="{9D8B030D-6E8A-4147-A177-3AD203B41FA5}">
                      <a16:colId xmlns:a16="http://schemas.microsoft.com/office/drawing/2014/main" val="61458632"/>
                    </a:ext>
                  </a:extLst>
                </a:gridCol>
              </a:tblGrid>
              <a:tr h="1295834">
                <a:tc>
                  <a:txBody>
                    <a:bodyPr/>
                    <a:lstStyle/>
                    <a:p>
                      <a:pPr algn="l" fontAlgn="ctr"/>
                      <a:r>
                        <a:rPr lang="en-GB" sz="1000" u="none" strike="noStrike">
                          <a:effectLst/>
                        </a:rPr>
                        <a:t>2022 local authorities: district</a:t>
                      </a:r>
                      <a:endParaRPr lang="en-GB"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GB" sz="1000" u="none" strike="noStrike">
                          <a:effectLst/>
                        </a:rPr>
                        <a:t>Total: All households</a:t>
                      </a:r>
                      <a:endParaRPr lang="en-GB"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000" u="none" strike="noStrike">
                          <a:effectLst/>
                        </a:rPr>
                        <a:t>No people disabled under the Equality Act in household</a:t>
                      </a:r>
                      <a:endParaRPr lang="en-US" sz="10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n-US" sz="1000" u="none" strike="noStrike" dirty="0">
                          <a:effectLst/>
                        </a:rPr>
                        <a:t>1 person disabled under the Equality Act in household</a:t>
                      </a:r>
                      <a:endParaRPr lang="en-US" sz="10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000" u="none" strike="noStrike" dirty="0">
                          <a:effectLst/>
                        </a:rPr>
                        <a:t>2 or more people disabled under the Equality Act in household</a:t>
                      </a:r>
                      <a:endParaRPr lang="en-US" sz="10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52018419"/>
                  </a:ext>
                </a:extLst>
              </a:tr>
              <a:tr h="266700">
                <a:tc>
                  <a:txBody>
                    <a:bodyPr/>
                    <a:lstStyle/>
                    <a:p>
                      <a:pPr algn="l" fontAlgn="b"/>
                      <a:r>
                        <a:rPr lang="en-GB" sz="1000" u="none" strike="noStrike">
                          <a:effectLst/>
                        </a:rPr>
                        <a:t>Croydon</a:t>
                      </a:r>
                      <a:endParaRPr lang="en-GB"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1000" u="none" strike="noStrike">
                          <a:effectLst/>
                        </a:rPr>
                        <a:t>152,945</a:t>
                      </a:r>
                      <a:endParaRPr lang="en-GB"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1000" u="none" strike="noStrike">
                          <a:effectLst/>
                        </a:rPr>
                        <a:t>110,761</a:t>
                      </a:r>
                      <a:endParaRPr lang="en-GB"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1000" u="none" strike="noStrike">
                          <a:effectLst/>
                        </a:rPr>
                        <a:t>33,725</a:t>
                      </a:r>
                      <a:endParaRPr lang="en-GB"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GB" sz="1000" u="none" strike="noStrike" dirty="0">
                          <a:effectLst/>
                        </a:rPr>
                        <a:t>8,459</a:t>
                      </a:r>
                      <a:endParaRPr lang="en-GB" sz="1000" b="0" i="0"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664598545"/>
                  </a:ext>
                </a:extLst>
              </a:tr>
            </a:tbl>
          </a:graphicData>
        </a:graphic>
      </p:graphicFrame>
      <p:pic>
        <p:nvPicPr>
          <p:cNvPr id="5" name="Picture 4">
            <a:extLst>
              <a:ext uri="{FF2B5EF4-FFF2-40B4-BE49-F238E27FC236}">
                <a16:creationId xmlns:a16="http://schemas.microsoft.com/office/drawing/2014/main" id="{D34B14BC-B9F5-4A6D-B561-7D27C99D40A3}"/>
              </a:ext>
            </a:extLst>
          </p:cNvPr>
          <p:cNvPicPr>
            <a:picLocks noChangeAspect="1"/>
          </p:cNvPicPr>
          <p:nvPr/>
        </p:nvPicPr>
        <p:blipFill>
          <a:blip r:embed="rId3"/>
          <a:stretch>
            <a:fillRect/>
          </a:stretch>
        </p:blipFill>
        <p:spPr>
          <a:xfrm>
            <a:off x="370769" y="1170171"/>
            <a:ext cx="7577985" cy="4407790"/>
          </a:xfrm>
          <a:prstGeom prst="rect">
            <a:avLst/>
          </a:prstGeom>
        </p:spPr>
      </p:pic>
    </p:spTree>
    <p:extLst>
      <p:ext uri="{BB962C8B-B14F-4D97-AF65-F5344CB8AC3E}">
        <p14:creationId xmlns:p14="http://schemas.microsoft.com/office/powerpoint/2010/main" val="246228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364548" y="159154"/>
            <a:ext cx="11434162" cy="815500"/>
          </a:xfrm>
        </p:spPr>
        <p:txBody>
          <a:bodyPr>
            <a:normAutofit fontScale="90000"/>
          </a:bodyPr>
          <a:lstStyle/>
          <a:p>
            <a:r>
              <a:rPr lang="en-GB" dirty="0"/>
              <a:t>Number of Disabled people in the household – Across London</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9143999" y="1328614"/>
            <a:ext cx="2379407" cy="4401205"/>
          </a:xfrm>
          <a:prstGeom prst="rect">
            <a:avLst/>
          </a:prstGeom>
          <a:noFill/>
        </p:spPr>
        <p:txBody>
          <a:bodyPr wrap="square" rtlCol="0">
            <a:spAutoFit/>
          </a:bodyPr>
          <a:lstStyle/>
          <a:p>
            <a:pPr marL="285750" indent="-285750">
              <a:buFont typeface="Arial" panose="020B0604020202020204" pitchFamily="34" charset="0"/>
              <a:buChar char="•"/>
            </a:pPr>
            <a:r>
              <a:rPr lang="en-GB" sz="1400" dirty="0"/>
              <a:t>Islington has the highest proportion of households with 1 person disabled (23.9%) in London.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Kensington &amp; Chelsea has the lowest proportion of households with 1 person disabled (19.0%) and the lowest proportion of households with 2 persons or more disabled (3.2%) in London.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Barking &amp; Dagenham has the highest proportion of households with 2 persons or more disabled (6.8%) in London.</a:t>
            </a:r>
          </a:p>
          <a:p>
            <a:endParaRPr lang="en-GB" sz="1400" dirty="0"/>
          </a:p>
        </p:txBody>
      </p:sp>
      <p:pic>
        <p:nvPicPr>
          <p:cNvPr id="4" name="Picture 3">
            <a:extLst>
              <a:ext uri="{FF2B5EF4-FFF2-40B4-BE49-F238E27FC236}">
                <a16:creationId xmlns:a16="http://schemas.microsoft.com/office/drawing/2014/main" id="{623FAEC3-C051-4F0D-B281-23B25E4F0171}"/>
              </a:ext>
            </a:extLst>
          </p:cNvPr>
          <p:cNvPicPr>
            <a:picLocks noChangeAspect="1"/>
          </p:cNvPicPr>
          <p:nvPr/>
        </p:nvPicPr>
        <p:blipFill>
          <a:blip r:embed="rId3"/>
          <a:stretch>
            <a:fillRect/>
          </a:stretch>
        </p:blipFill>
        <p:spPr>
          <a:xfrm>
            <a:off x="456545" y="1113009"/>
            <a:ext cx="8309568" cy="5047926"/>
          </a:xfrm>
          <a:prstGeom prst="rect">
            <a:avLst/>
          </a:prstGeom>
        </p:spPr>
      </p:pic>
    </p:spTree>
    <p:extLst>
      <p:ext uri="{BB962C8B-B14F-4D97-AF65-F5344CB8AC3E}">
        <p14:creationId xmlns:p14="http://schemas.microsoft.com/office/powerpoint/2010/main" val="245621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019" y="1582994"/>
            <a:ext cx="9674942" cy="3637935"/>
          </a:xfrm>
        </p:spPr>
        <p:txBody>
          <a:bodyPr>
            <a:normAutofit fontScale="90000"/>
          </a:bodyPr>
          <a:lstStyle/>
          <a:p>
            <a:r>
              <a:rPr lang="en-GB" altLang="en-US" dirty="0">
                <a:solidFill>
                  <a:schemeClr val="bg1"/>
                </a:solidFill>
              </a:rPr>
              <a:t>Business Intelligence, P</a:t>
            </a:r>
            <a:br>
              <a:rPr lang="en-GB" altLang="en-US" dirty="0">
                <a:solidFill>
                  <a:schemeClr val="bg1"/>
                </a:solidFill>
              </a:rPr>
            </a:br>
            <a:r>
              <a:rPr lang="en-GB" altLang="en-US" dirty="0"/>
              <a:t>Health, Disability and </a:t>
            </a:r>
            <a:br>
              <a:rPr lang="en-GB" altLang="en-US" dirty="0"/>
            </a:br>
            <a:r>
              <a:rPr lang="en-GB" altLang="en-US" dirty="0"/>
              <a:t>Unpaid Care</a:t>
            </a:r>
            <a:br>
              <a:rPr lang="en-GB" altLang="en-US" dirty="0"/>
            </a:br>
            <a:br>
              <a:rPr lang="en-GB" altLang="en-US" dirty="0"/>
            </a:br>
            <a:br>
              <a:rPr lang="en-GB" altLang="en-US" dirty="0"/>
            </a:br>
            <a:r>
              <a:rPr lang="en-GB" altLang="en-US" sz="5300" dirty="0"/>
              <a:t>Census 2021</a:t>
            </a:r>
            <a:r>
              <a:rPr lang="en-GB" altLang="en-US" sz="5300" dirty="0">
                <a:solidFill>
                  <a:schemeClr val="bg1"/>
                </a:solidFill>
              </a:rPr>
              <a:t>Service</a:t>
            </a:r>
            <a:br>
              <a:rPr lang="en-GB" altLang="en-US" dirty="0"/>
            </a:br>
            <a:br>
              <a:rPr lang="en-GB" altLang="en-US" dirty="0">
                <a:solidFill>
                  <a:schemeClr val="bg1"/>
                </a:solidFill>
              </a:rPr>
            </a:br>
            <a:endParaRPr lang="en-GB" dirty="0"/>
          </a:p>
        </p:txBody>
      </p:sp>
      <p:sp>
        <p:nvSpPr>
          <p:cNvPr id="5" name="Text Placeholder 4"/>
          <p:cNvSpPr>
            <a:spLocks noGrp="1"/>
          </p:cNvSpPr>
          <p:nvPr>
            <p:ph type="body" sz="quarter" idx="12"/>
          </p:nvPr>
        </p:nvSpPr>
        <p:spPr/>
        <p:txBody>
          <a:bodyPr/>
          <a:lstStyle/>
          <a:p>
            <a:r>
              <a:rPr lang="en-GB" dirty="0"/>
              <a:t>19. Jan. 2023</a:t>
            </a:r>
          </a:p>
        </p:txBody>
      </p:sp>
    </p:spTree>
    <p:extLst>
      <p:ext uri="{BB962C8B-B14F-4D97-AF65-F5344CB8AC3E}">
        <p14:creationId xmlns:p14="http://schemas.microsoft.com/office/powerpoint/2010/main" val="414189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744" y="2192594"/>
            <a:ext cx="9332404" cy="1946787"/>
          </a:xfrm>
        </p:spPr>
        <p:txBody>
          <a:bodyPr>
            <a:normAutofit fontScale="90000"/>
          </a:bodyPr>
          <a:lstStyle/>
          <a:p>
            <a:r>
              <a:rPr lang="en-GB" altLang="en-US" dirty="0">
                <a:solidFill>
                  <a:schemeClr val="bg1"/>
                </a:solidFill>
              </a:rPr>
              <a:t>Business Intelligence, P</a:t>
            </a:r>
            <a:br>
              <a:rPr lang="en-GB" altLang="en-US" dirty="0">
                <a:solidFill>
                  <a:schemeClr val="bg1"/>
                </a:solidFill>
              </a:rPr>
            </a:br>
            <a:br>
              <a:rPr lang="en-GB" altLang="en-US" dirty="0">
                <a:solidFill>
                  <a:schemeClr val="bg1"/>
                </a:solidFill>
              </a:rPr>
            </a:br>
            <a:r>
              <a:rPr lang="en-GB" altLang="en-US" dirty="0">
                <a:solidFill>
                  <a:schemeClr val="bg1"/>
                </a:solidFill>
              </a:rPr>
              <a:t>DD</a:t>
            </a:r>
            <a:br>
              <a:rPr lang="en-GB" altLang="en-US" dirty="0"/>
            </a:br>
            <a:br>
              <a:rPr lang="en-GB" altLang="en-US" dirty="0">
                <a:solidFill>
                  <a:schemeClr val="bg1"/>
                </a:solidFill>
              </a:rPr>
            </a:br>
            <a:endParaRPr lang="en-GB" dirty="0"/>
          </a:p>
        </p:txBody>
      </p:sp>
      <p:sp>
        <p:nvSpPr>
          <p:cNvPr id="5" name="Text Placeholder 4"/>
          <p:cNvSpPr>
            <a:spLocks noGrp="1"/>
          </p:cNvSpPr>
          <p:nvPr>
            <p:ph type="body" sz="quarter" idx="12"/>
          </p:nvPr>
        </p:nvSpPr>
        <p:spPr/>
        <p:txBody>
          <a:bodyPr/>
          <a:lstStyle/>
          <a:p>
            <a:r>
              <a:rPr lang="en-GB" dirty="0"/>
              <a:t>19 Jan. 2023</a:t>
            </a:r>
          </a:p>
        </p:txBody>
      </p:sp>
      <p:sp>
        <p:nvSpPr>
          <p:cNvPr id="3" name="TextBox 2">
            <a:extLst>
              <a:ext uri="{FF2B5EF4-FFF2-40B4-BE49-F238E27FC236}">
                <a16:creationId xmlns:a16="http://schemas.microsoft.com/office/drawing/2014/main" id="{4D0B3B83-00B1-4392-A196-06DC999D7506}"/>
              </a:ext>
            </a:extLst>
          </p:cNvPr>
          <p:cNvSpPr txBox="1"/>
          <p:nvPr/>
        </p:nvSpPr>
        <p:spPr>
          <a:xfrm>
            <a:off x="1446934" y="1254204"/>
            <a:ext cx="9242322" cy="3970318"/>
          </a:xfrm>
          <a:prstGeom prst="rect">
            <a:avLst/>
          </a:prstGeom>
          <a:noFill/>
        </p:spPr>
        <p:txBody>
          <a:bodyPr wrap="square" rtlCol="0">
            <a:spAutoFit/>
          </a:bodyPr>
          <a:lstStyle/>
          <a:p>
            <a:r>
              <a:rPr lang="en-GB" dirty="0"/>
              <a:t>TS037		-	General health</a:t>
            </a:r>
          </a:p>
          <a:p>
            <a:endParaRPr lang="en-GB" dirty="0"/>
          </a:p>
          <a:p>
            <a:r>
              <a:rPr lang="en-GB" dirty="0"/>
              <a:t>TS037ASP	-	General health – Age-standardised proportions</a:t>
            </a:r>
          </a:p>
          <a:p>
            <a:endParaRPr lang="en-GB" dirty="0"/>
          </a:p>
          <a:p>
            <a:r>
              <a:rPr lang="en-GB" dirty="0"/>
              <a:t>TS038		-	Disability</a:t>
            </a:r>
          </a:p>
          <a:p>
            <a:endParaRPr lang="en-GB" dirty="0"/>
          </a:p>
          <a:p>
            <a:r>
              <a:rPr lang="en-GB" dirty="0"/>
              <a:t>TS038 ASP	-	Disability – Age-standardised proportions</a:t>
            </a:r>
          </a:p>
          <a:p>
            <a:endParaRPr lang="en-GB" dirty="0"/>
          </a:p>
          <a:p>
            <a:r>
              <a:rPr lang="en-GB" dirty="0"/>
              <a:t>TS039		-	Provision of unpaid care</a:t>
            </a:r>
          </a:p>
          <a:p>
            <a:endParaRPr lang="en-GB" dirty="0"/>
          </a:p>
          <a:p>
            <a:r>
              <a:rPr lang="en-GB" dirty="0"/>
              <a:t>TS039 ASP	-	Provision of unpaid care – Age-standardised proportions</a:t>
            </a:r>
          </a:p>
          <a:p>
            <a:endParaRPr lang="en-GB" dirty="0"/>
          </a:p>
          <a:p>
            <a:r>
              <a:rPr lang="en-GB" dirty="0"/>
              <a:t>TS040		-	Number of disabled people in the household</a:t>
            </a:r>
          </a:p>
          <a:p>
            <a:endParaRPr lang="en-GB" dirty="0"/>
          </a:p>
        </p:txBody>
      </p:sp>
    </p:spTree>
    <p:extLst>
      <p:ext uri="{BB962C8B-B14F-4D97-AF65-F5344CB8AC3E}">
        <p14:creationId xmlns:p14="http://schemas.microsoft.com/office/powerpoint/2010/main" val="26709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744" y="2192594"/>
            <a:ext cx="9332404" cy="1946787"/>
          </a:xfrm>
        </p:spPr>
        <p:txBody>
          <a:bodyPr>
            <a:normAutofit fontScale="90000"/>
          </a:bodyPr>
          <a:lstStyle/>
          <a:p>
            <a:r>
              <a:rPr lang="en-GB" altLang="en-US" dirty="0">
                <a:solidFill>
                  <a:schemeClr val="bg1"/>
                </a:solidFill>
              </a:rPr>
              <a:t>Business Intelligence, P</a:t>
            </a:r>
            <a:br>
              <a:rPr lang="en-GB" altLang="en-US" dirty="0">
                <a:solidFill>
                  <a:schemeClr val="bg1"/>
                </a:solidFill>
              </a:rPr>
            </a:br>
            <a:br>
              <a:rPr lang="en-GB" altLang="en-US" dirty="0">
                <a:solidFill>
                  <a:schemeClr val="bg1"/>
                </a:solidFill>
              </a:rPr>
            </a:br>
            <a:r>
              <a:rPr lang="en-GB" altLang="en-US" dirty="0">
                <a:solidFill>
                  <a:schemeClr val="bg1"/>
                </a:solidFill>
              </a:rPr>
              <a:t>DD</a:t>
            </a:r>
            <a:br>
              <a:rPr lang="en-GB" altLang="en-US" dirty="0"/>
            </a:br>
            <a:br>
              <a:rPr lang="en-GB" altLang="en-US" dirty="0">
                <a:solidFill>
                  <a:schemeClr val="bg1"/>
                </a:solidFill>
              </a:rPr>
            </a:br>
            <a:endParaRPr lang="en-GB" dirty="0"/>
          </a:p>
        </p:txBody>
      </p:sp>
      <p:sp>
        <p:nvSpPr>
          <p:cNvPr id="5" name="Text Placeholder 4"/>
          <p:cNvSpPr>
            <a:spLocks noGrp="1"/>
          </p:cNvSpPr>
          <p:nvPr>
            <p:ph type="body" sz="quarter" idx="12"/>
          </p:nvPr>
        </p:nvSpPr>
        <p:spPr/>
        <p:txBody>
          <a:bodyPr/>
          <a:lstStyle/>
          <a:p>
            <a:r>
              <a:rPr lang="en-GB" dirty="0"/>
              <a:t>19 Jan. 2023</a:t>
            </a:r>
          </a:p>
        </p:txBody>
      </p:sp>
      <p:pic>
        <p:nvPicPr>
          <p:cNvPr id="6" name="Picture 5">
            <a:extLst>
              <a:ext uri="{FF2B5EF4-FFF2-40B4-BE49-F238E27FC236}">
                <a16:creationId xmlns:a16="http://schemas.microsoft.com/office/drawing/2014/main" id="{9B525DA1-38A8-4331-86C6-A9964351CF3B}"/>
              </a:ext>
            </a:extLst>
          </p:cNvPr>
          <p:cNvPicPr/>
          <p:nvPr/>
        </p:nvPicPr>
        <p:blipFill rotWithShape="1">
          <a:blip r:embed="rId2"/>
          <a:srcRect l="5937" t="28402" r="33649" b="8882"/>
          <a:stretch/>
        </p:blipFill>
        <p:spPr bwMode="auto">
          <a:xfrm>
            <a:off x="491613" y="304799"/>
            <a:ext cx="9979742" cy="5584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896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General Health</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8773453" y="1852296"/>
            <a:ext cx="2879371" cy="2893100"/>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majority of Croydon residents (82.4%) who answered the general health question in the Census 2021 survey said they were in very good health or good health.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Around 1 in 8 (12.7%) said they were in fair health.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Only 5 in 100 (5.0%) said they were in bad health or very bad health.</a:t>
            </a:r>
          </a:p>
        </p:txBody>
      </p:sp>
      <p:pic>
        <p:nvPicPr>
          <p:cNvPr id="4" name="Picture 3">
            <a:extLst>
              <a:ext uri="{FF2B5EF4-FFF2-40B4-BE49-F238E27FC236}">
                <a16:creationId xmlns:a16="http://schemas.microsoft.com/office/drawing/2014/main" id="{1734F615-FB4A-4DB6-BB23-110C0BC2FDE0}"/>
              </a:ext>
            </a:extLst>
          </p:cNvPr>
          <p:cNvPicPr>
            <a:picLocks noChangeAspect="1"/>
          </p:cNvPicPr>
          <p:nvPr/>
        </p:nvPicPr>
        <p:blipFill>
          <a:blip r:embed="rId3"/>
          <a:stretch>
            <a:fillRect/>
          </a:stretch>
        </p:blipFill>
        <p:spPr>
          <a:xfrm>
            <a:off x="539176" y="1186672"/>
            <a:ext cx="8151058" cy="4450466"/>
          </a:xfrm>
          <a:prstGeom prst="rect">
            <a:avLst/>
          </a:prstGeom>
        </p:spPr>
      </p:pic>
    </p:spTree>
    <p:extLst>
      <p:ext uri="{BB962C8B-B14F-4D97-AF65-F5344CB8AC3E}">
        <p14:creationId xmlns:p14="http://schemas.microsoft.com/office/powerpoint/2010/main" val="222234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General Health – Croydon 2011 vs Croydon 2021</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8288593" y="1740310"/>
            <a:ext cx="3401962" cy="3108543"/>
          </a:xfrm>
          <a:prstGeom prst="rect">
            <a:avLst/>
          </a:prstGeom>
          <a:noFill/>
        </p:spPr>
        <p:txBody>
          <a:bodyPr wrap="square" rtlCol="0">
            <a:spAutoFit/>
          </a:bodyPr>
          <a:lstStyle/>
          <a:p>
            <a:pPr marL="285750" indent="-285750">
              <a:buFont typeface="Arial" panose="020B0604020202020204" pitchFamily="34" charset="0"/>
              <a:buChar char="•"/>
            </a:pPr>
            <a:r>
              <a:rPr lang="en-GB" sz="1400" dirty="0"/>
              <a:t>From Census 2011 to Census 2021 there does not seem to have been much difference in the proportion of people who said they had…</a:t>
            </a:r>
          </a:p>
          <a:p>
            <a:pPr marL="742950" lvl="1" indent="-285750">
              <a:buFont typeface="Arial" panose="020B0604020202020204" pitchFamily="34" charset="0"/>
              <a:buChar char="•"/>
            </a:pPr>
            <a:r>
              <a:rPr lang="en-GB" sz="1400" dirty="0"/>
              <a:t>Very good health</a:t>
            </a:r>
          </a:p>
          <a:p>
            <a:pPr marL="742950" lvl="1" indent="-285750">
              <a:buFont typeface="Arial" panose="020B0604020202020204" pitchFamily="34" charset="0"/>
              <a:buChar char="•"/>
            </a:pPr>
            <a:r>
              <a:rPr lang="en-GB" sz="1400" dirty="0"/>
              <a:t>Good health</a:t>
            </a:r>
          </a:p>
          <a:p>
            <a:pPr marL="742950" lvl="1" indent="-285750">
              <a:buFont typeface="Arial" panose="020B0604020202020204" pitchFamily="34" charset="0"/>
              <a:buChar char="•"/>
            </a:pPr>
            <a:r>
              <a:rPr lang="en-GB" sz="1400" dirty="0"/>
              <a:t>Fair health</a:t>
            </a:r>
          </a:p>
          <a:p>
            <a:pPr marL="742950" lvl="1" indent="-285750">
              <a:buFont typeface="Arial" panose="020B0604020202020204" pitchFamily="34" charset="0"/>
              <a:buChar char="•"/>
            </a:pPr>
            <a:r>
              <a:rPr lang="en-GB" sz="1400" dirty="0"/>
              <a:t>Bad health</a:t>
            </a:r>
          </a:p>
          <a:p>
            <a:pPr marL="742950" lvl="1" indent="-285750">
              <a:buFont typeface="Arial" panose="020B0604020202020204" pitchFamily="34" charset="0"/>
              <a:buChar char="•"/>
            </a:pPr>
            <a:r>
              <a:rPr lang="en-GB" sz="1400" dirty="0"/>
              <a:t>Very bad health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 slightly lower proportion in 2021 (82.4%) said they had very good or good health compared to 2011 (83.4%).</a:t>
            </a:r>
          </a:p>
          <a:p>
            <a:pPr marL="285750" indent="-285750">
              <a:buFont typeface="Arial" panose="020B0604020202020204" pitchFamily="34" charset="0"/>
              <a:buChar char="•"/>
            </a:pPr>
            <a:endParaRPr lang="en-GB" sz="1400" dirty="0"/>
          </a:p>
        </p:txBody>
      </p:sp>
      <p:pic>
        <p:nvPicPr>
          <p:cNvPr id="4" name="Picture 3">
            <a:extLst>
              <a:ext uri="{FF2B5EF4-FFF2-40B4-BE49-F238E27FC236}">
                <a16:creationId xmlns:a16="http://schemas.microsoft.com/office/drawing/2014/main" id="{E55C8914-1258-4832-A1FD-149DD31FC5DF}"/>
              </a:ext>
            </a:extLst>
          </p:cNvPr>
          <p:cNvPicPr>
            <a:picLocks noChangeAspect="1"/>
          </p:cNvPicPr>
          <p:nvPr/>
        </p:nvPicPr>
        <p:blipFill>
          <a:blip r:embed="rId3"/>
          <a:stretch>
            <a:fillRect/>
          </a:stretch>
        </p:blipFill>
        <p:spPr>
          <a:xfrm>
            <a:off x="918020" y="1233954"/>
            <a:ext cx="7224386" cy="4121253"/>
          </a:xfrm>
          <a:prstGeom prst="rect">
            <a:avLst/>
          </a:prstGeom>
        </p:spPr>
      </p:pic>
    </p:spTree>
    <p:extLst>
      <p:ext uri="{BB962C8B-B14F-4D97-AF65-F5344CB8AC3E}">
        <p14:creationId xmlns:p14="http://schemas.microsoft.com/office/powerpoint/2010/main" val="131021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General Health – Croydon vs London vs England</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8989764" y="2259449"/>
            <a:ext cx="262213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responses to the health question resulted in similar proportions of general health categories in Croydon, London and England.</a:t>
            </a:r>
          </a:p>
        </p:txBody>
      </p:sp>
      <p:pic>
        <p:nvPicPr>
          <p:cNvPr id="4" name="Picture 3">
            <a:extLst>
              <a:ext uri="{FF2B5EF4-FFF2-40B4-BE49-F238E27FC236}">
                <a16:creationId xmlns:a16="http://schemas.microsoft.com/office/drawing/2014/main" id="{CB25E274-58FC-4FF7-B8AF-021161E0442E}"/>
              </a:ext>
            </a:extLst>
          </p:cNvPr>
          <p:cNvPicPr>
            <a:picLocks noChangeAspect="1"/>
          </p:cNvPicPr>
          <p:nvPr/>
        </p:nvPicPr>
        <p:blipFill>
          <a:blip r:embed="rId3"/>
          <a:stretch>
            <a:fillRect/>
          </a:stretch>
        </p:blipFill>
        <p:spPr>
          <a:xfrm>
            <a:off x="804228" y="1252889"/>
            <a:ext cx="7968163" cy="4340728"/>
          </a:xfrm>
          <a:prstGeom prst="rect">
            <a:avLst/>
          </a:prstGeom>
        </p:spPr>
      </p:pic>
    </p:spTree>
    <p:extLst>
      <p:ext uri="{BB962C8B-B14F-4D97-AF65-F5344CB8AC3E}">
        <p14:creationId xmlns:p14="http://schemas.microsoft.com/office/powerpoint/2010/main" val="731473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General Health – Across London</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sp>
        <p:nvSpPr>
          <p:cNvPr id="6" name="TextBox 5">
            <a:extLst>
              <a:ext uri="{FF2B5EF4-FFF2-40B4-BE49-F238E27FC236}">
                <a16:creationId xmlns:a16="http://schemas.microsoft.com/office/drawing/2014/main" id="{2BF76A8F-C84B-4E75-B6B5-8DDD76DC8221}"/>
              </a:ext>
            </a:extLst>
          </p:cNvPr>
          <p:cNvSpPr txBox="1"/>
          <p:nvPr/>
        </p:nvSpPr>
        <p:spPr>
          <a:xfrm>
            <a:off x="9035845" y="2213516"/>
            <a:ext cx="2792361" cy="2462213"/>
          </a:xfrm>
          <a:prstGeom prst="rect">
            <a:avLst/>
          </a:prstGeom>
          <a:noFill/>
        </p:spPr>
        <p:txBody>
          <a:bodyPr wrap="square" rtlCol="0">
            <a:spAutoFit/>
          </a:bodyPr>
          <a:lstStyle/>
          <a:p>
            <a:pPr marL="285750" indent="-285750">
              <a:buFont typeface="Arial" panose="020B0604020202020204" pitchFamily="34" charset="0"/>
              <a:buChar char="•"/>
            </a:pPr>
            <a:r>
              <a:rPr lang="en-GB" sz="1400" dirty="0"/>
              <a:t>Richmond upon Thames had the highest proportion (87.6%) of residents in very good or good health.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Tower Hamlets had the lowest  proportion (74.5%) of residents in very good or good health.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rate for Croydon is 82.4%.</a:t>
            </a:r>
          </a:p>
          <a:p>
            <a:pPr marL="285750" indent="-285750">
              <a:buFont typeface="Arial" panose="020B0604020202020204" pitchFamily="34" charset="0"/>
              <a:buChar char="•"/>
            </a:pPr>
            <a:endParaRPr lang="en-GB" sz="1400" dirty="0"/>
          </a:p>
        </p:txBody>
      </p:sp>
      <p:pic>
        <p:nvPicPr>
          <p:cNvPr id="4" name="Picture 3">
            <a:extLst>
              <a:ext uri="{FF2B5EF4-FFF2-40B4-BE49-F238E27FC236}">
                <a16:creationId xmlns:a16="http://schemas.microsoft.com/office/drawing/2014/main" id="{FE86E161-6D47-4B95-B0FD-744983AAAD36}"/>
              </a:ext>
            </a:extLst>
          </p:cNvPr>
          <p:cNvPicPr>
            <a:picLocks noChangeAspect="1"/>
          </p:cNvPicPr>
          <p:nvPr/>
        </p:nvPicPr>
        <p:blipFill>
          <a:blip r:embed="rId3"/>
          <a:stretch>
            <a:fillRect/>
          </a:stretch>
        </p:blipFill>
        <p:spPr>
          <a:xfrm>
            <a:off x="520947" y="984293"/>
            <a:ext cx="8279086" cy="4810161"/>
          </a:xfrm>
          <a:prstGeom prst="rect">
            <a:avLst/>
          </a:prstGeom>
        </p:spPr>
      </p:pic>
    </p:spTree>
    <p:extLst>
      <p:ext uri="{BB962C8B-B14F-4D97-AF65-F5344CB8AC3E}">
        <p14:creationId xmlns:p14="http://schemas.microsoft.com/office/powerpoint/2010/main" val="258888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9637" y="6299291"/>
            <a:ext cx="3540125" cy="430212"/>
          </a:xfrm>
        </p:spPr>
        <p:txBody>
          <a:bodyPr>
            <a:normAutofit fontScale="70000" lnSpcReduction="20000"/>
          </a:bodyPr>
          <a:lstStyle/>
          <a:p>
            <a:r>
              <a:rPr lang="en-GB" dirty="0"/>
              <a:t>Edmund Fallon, Census 2021</a:t>
            </a:r>
          </a:p>
        </p:txBody>
      </p:sp>
      <p:sp>
        <p:nvSpPr>
          <p:cNvPr id="3" name="Title 2"/>
          <p:cNvSpPr>
            <a:spLocks noGrp="1"/>
          </p:cNvSpPr>
          <p:nvPr>
            <p:ph type="title"/>
          </p:nvPr>
        </p:nvSpPr>
        <p:spPr>
          <a:xfrm>
            <a:off x="918020" y="231861"/>
            <a:ext cx="10515600" cy="841166"/>
          </a:xfrm>
        </p:spPr>
        <p:txBody>
          <a:bodyPr>
            <a:normAutofit/>
          </a:bodyPr>
          <a:lstStyle/>
          <a:p>
            <a:r>
              <a:rPr lang="en-GB" dirty="0"/>
              <a:t>Disability</a:t>
            </a:r>
            <a:endParaRPr lang="en-GB" sz="3200" dirty="0"/>
          </a:p>
        </p:txBody>
      </p:sp>
      <p:sp>
        <p:nvSpPr>
          <p:cNvPr id="7" name="TextBox 6">
            <a:extLst>
              <a:ext uri="{FF2B5EF4-FFF2-40B4-BE49-F238E27FC236}">
                <a16:creationId xmlns:a16="http://schemas.microsoft.com/office/drawing/2014/main" id="{74A9C051-5DFB-4040-9305-63979E1457B0}"/>
              </a:ext>
            </a:extLst>
          </p:cNvPr>
          <p:cNvSpPr txBox="1"/>
          <p:nvPr/>
        </p:nvSpPr>
        <p:spPr>
          <a:xfrm>
            <a:off x="1031358" y="5773479"/>
            <a:ext cx="1995194" cy="276999"/>
          </a:xfrm>
          <a:prstGeom prst="rect">
            <a:avLst/>
          </a:prstGeom>
          <a:noFill/>
        </p:spPr>
        <p:txBody>
          <a:bodyPr wrap="square">
            <a:spAutoFit/>
          </a:bodyPr>
          <a:lstStyle/>
          <a:p>
            <a:r>
              <a:rPr lang="en-GB" sz="1200" i="1"/>
              <a:t>Source: ONS Census 2021</a:t>
            </a:r>
            <a:endParaRPr lang="en-GB" sz="1200"/>
          </a:p>
        </p:txBody>
      </p:sp>
      <p:pic>
        <p:nvPicPr>
          <p:cNvPr id="4" name="Picture 3">
            <a:extLst>
              <a:ext uri="{FF2B5EF4-FFF2-40B4-BE49-F238E27FC236}">
                <a16:creationId xmlns:a16="http://schemas.microsoft.com/office/drawing/2014/main" id="{9D5C97D1-EAA6-4A36-9B05-5A6C449A69EA}"/>
              </a:ext>
            </a:extLst>
          </p:cNvPr>
          <p:cNvPicPr>
            <a:picLocks noChangeAspect="1"/>
          </p:cNvPicPr>
          <p:nvPr/>
        </p:nvPicPr>
        <p:blipFill>
          <a:blip r:embed="rId3"/>
          <a:stretch>
            <a:fillRect/>
          </a:stretch>
        </p:blipFill>
        <p:spPr>
          <a:xfrm>
            <a:off x="1197439" y="1033064"/>
            <a:ext cx="9797121" cy="4791871"/>
          </a:xfrm>
          <a:prstGeom prst="rect">
            <a:avLst/>
          </a:prstGeom>
        </p:spPr>
      </p:pic>
    </p:spTree>
    <p:extLst>
      <p:ext uri="{BB962C8B-B14F-4D97-AF65-F5344CB8AC3E}">
        <p14:creationId xmlns:p14="http://schemas.microsoft.com/office/powerpoint/2010/main" val="4028326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954</Words>
  <Application>Microsoft Office PowerPoint</Application>
  <PresentationFormat>Widescreen</PresentationFormat>
  <Paragraphs>125</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vt:lpstr>
      <vt:lpstr>Calibri</vt:lpstr>
      <vt:lpstr>Calibri Light</vt:lpstr>
      <vt:lpstr>Office Theme</vt:lpstr>
      <vt:lpstr>Business Intelligence, P    Census 2021   &amp; Improvement Service  </vt:lpstr>
      <vt:lpstr>Business Intelligence, P Health, Disability and  Unpaid Care   Census 2021Service  </vt:lpstr>
      <vt:lpstr>Business Intelligence, P  DD  </vt:lpstr>
      <vt:lpstr>Business Intelligence, P  DD  </vt:lpstr>
      <vt:lpstr>General Health</vt:lpstr>
      <vt:lpstr>General Health – Croydon 2011 vs Croydon 2021</vt:lpstr>
      <vt:lpstr>General Health – Croydon vs London vs England</vt:lpstr>
      <vt:lpstr>General Health – Across London</vt:lpstr>
      <vt:lpstr>Disability</vt:lpstr>
      <vt:lpstr>Disability – Croydon 2011 vs Croydon 2021</vt:lpstr>
      <vt:lpstr>Disability – Croydon vs London vs England</vt:lpstr>
      <vt:lpstr>Disability – Across London</vt:lpstr>
      <vt:lpstr>Provision of unpaid Care – Numbers &amp; Percentages</vt:lpstr>
      <vt:lpstr>Provision of unpaid Care – Croydon 2011 vs Croydon 2021</vt:lpstr>
      <vt:lpstr>Provision of unpaid Care – Croydon vs London vs Enland</vt:lpstr>
      <vt:lpstr>Business Intelligence, P  DD  </vt:lpstr>
      <vt:lpstr>Number of Disabled people in the household –  Croydon vs London vs England</vt:lpstr>
      <vt:lpstr>Number of Disabled people in the household – Across London</vt:lpstr>
    </vt:vector>
  </TitlesOfParts>
  <Company>LBC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Performance Framework</dc:title>
  <dc:creator>Byles, Katie</dc:creator>
  <cp:lastModifiedBy>Fallon, Edmund</cp:lastModifiedBy>
  <cp:revision>6</cp:revision>
  <dcterms:created xsi:type="dcterms:W3CDTF">2020-12-03T14:44:51Z</dcterms:created>
  <dcterms:modified xsi:type="dcterms:W3CDTF">2023-01-20T20:28:44Z</dcterms:modified>
</cp:coreProperties>
</file>