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22" r:id="rId3"/>
    <p:sldId id="367" r:id="rId4"/>
    <p:sldId id="348" r:id="rId5"/>
    <p:sldId id="369" r:id="rId6"/>
    <p:sldId id="267" r:id="rId7"/>
    <p:sldId id="368" r:id="rId8"/>
    <p:sldId id="370" r:id="rId9"/>
    <p:sldId id="371" r:id="rId10"/>
    <p:sldId id="372" r:id="rId11"/>
    <p:sldId id="373" r:id="rId12"/>
    <p:sldId id="374" r:id="rId13"/>
    <p:sldId id="375" r:id="rId14"/>
    <p:sldId id="366" r:id="rId15"/>
    <p:sldId id="3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689235-FA1C-4FCE-AA12-0C505FD1CCF8}">
          <p14:sldIdLst>
            <p14:sldId id="257"/>
            <p14:sldId id="322"/>
            <p14:sldId id="367"/>
            <p14:sldId id="348"/>
            <p14:sldId id="369"/>
            <p14:sldId id="267"/>
            <p14:sldId id="368"/>
            <p14:sldId id="370"/>
            <p14:sldId id="371"/>
            <p14:sldId id="372"/>
            <p14:sldId id="373"/>
            <p14:sldId id="374"/>
            <p14:sldId id="375"/>
            <p14:sldId id="366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on, Edmund" initials="FE" lastIdx="2" clrIdx="0">
    <p:extLst>
      <p:ext uri="{19B8F6BF-5375-455C-9EA6-DF929625EA0E}">
        <p15:presenceInfo xmlns:p15="http://schemas.microsoft.com/office/powerpoint/2012/main" userId="S::281609@croydon.gov.uk::86127db4-f138-4130-8ed0-5df681ebc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726A0-764B-4706-B5E2-6AD4948B8992}" v="13" dt="2023-01-10T15:28:25.225"/>
    <p1510:client id="{6661AF25-6ED5-4BE9-BB5B-D0AA08277CB8}" v="37" dt="2023-01-10T13:41:5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lon, Edmund" userId="86127db4-f138-4130-8ed0-5df681ebc455" providerId="ADAL" clId="{4A7726A0-764B-4706-B5E2-6AD4948B8992}"/>
    <pc:docChg chg="undo custSel modSld">
      <pc:chgData name="Fallon, Edmund" userId="86127db4-f138-4130-8ed0-5df681ebc455" providerId="ADAL" clId="{4A7726A0-764B-4706-B5E2-6AD4948B8992}" dt="2023-01-10T15:28:33.773" v="42" actId="1076"/>
      <pc:docMkLst>
        <pc:docMk/>
      </pc:docMkLst>
      <pc:sldChg chg="addSp delSp mod">
        <pc:chgData name="Fallon, Edmund" userId="86127db4-f138-4130-8ed0-5df681ebc455" providerId="ADAL" clId="{4A7726A0-764B-4706-B5E2-6AD4948B8992}" dt="2023-01-10T15:25:29.316" v="1"/>
        <pc:sldMkLst>
          <pc:docMk/>
          <pc:sldMk cId="2222349059" sldId="267"/>
        </pc:sldMkLst>
        <pc:graphicFrameChg chg="del">
          <ac:chgData name="Fallon, Edmund" userId="86127db4-f138-4130-8ed0-5df681ebc455" providerId="ADAL" clId="{4A7726A0-764B-4706-B5E2-6AD4948B8992}" dt="2023-01-10T15:25:25.693" v="0" actId="21"/>
          <ac:graphicFrameMkLst>
            <pc:docMk/>
            <pc:sldMk cId="2222349059" sldId="267"/>
            <ac:graphicFrameMk id="8" creationId="{B8D571E2-A8E6-470E-9B69-091216E6D64E}"/>
          </ac:graphicFrameMkLst>
        </pc:graphicFrameChg>
        <pc:graphicFrameChg chg="del">
          <ac:chgData name="Fallon, Edmund" userId="86127db4-f138-4130-8ed0-5df681ebc455" providerId="ADAL" clId="{4A7726A0-764B-4706-B5E2-6AD4948B8992}" dt="2023-01-10T15:25:25.693" v="0" actId="21"/>
          <ac:graphicFrameMkLst>
            <pc:docMk/>
            <pc:sldMk cId="2222349059" sldId="267"/>
            <ac:graphicFrameMk id="9" creationId="{32B2B163-3BB7-433D-B2E7-73B8558A25F2}"/>
          </ac:graphicFrameMkLst>
        </pc:graphicFrameChg>
        <pc:graphicFrameChg chg="del">
          <ac:chgData name="Fallon, Edmund" userId="86127db4-f138-4130-8ed0-5df681ebc455" providerId="ADAL" clId="{4A7726A0-764B-4706-B5E2-6AD4948B8992}" dt="2023-01-10T15:25:25.693" v="0" actId="21"/>
          <ac:graphicFrameMkLst>
            <pc:docMk/>
            <pc:sldMk cId="2222349059" sldId="267"/>
            <ac:graphicFrameMk id="10" creationId="{D9AD5B5E-6F4D-406E-AE52-D957E643F854}"/>
          </ac:graphicFrameMkLst>
        </pc:graphicFrameChg>
        <pc:picChg chg="add">
          <ac:chgData name="Fallon, Edmund" userId="86127db4-f138-4130-8ed0-5df681ebc455" providerId="ADAL" clId="{4A7726A0-764B-4706-B5E2-6AD4948B8992}" dt="2023-01-10T15:25:29.316" v="1"/>
          <ac:picMkLst>
            <pc:docMk/>
            <pc:sldMk cId="2222349059" sldId="267"/>
            <ac:picMk id="4" creationId="{D8AD49F3-B741-486F-87F9-53FDADB9C792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5:47.215" v="4" actId="1076"/>
        <pc:sldMkLst>
          <pc:docMk/>
          <pc:sldMk cId="3888158885" sldId="368"/>
        </pc:sldMkLst>
        <pc:graphicFrameChg chg="del">
          <ac:chgData name="Fallon, Edmund" userId="86127db4-f138-4130-8ed0-5df681ebc455" providerId="ADAL" clId="{4A7726A0-764B-4706-B5E2-6AD4948B8992}" dt="2023-01-10T15:25:39.892" v="2" actId="21"/>
          <ac:graphicFrameMkLst>
            <pc:docMk/>
            <pc:sldMk cId="3888158885" sldId="368"/>
            <ac:graphicFrameMk id="9" creationId="{D1B477DC-F4A3-4E2F-9284-6E30DBF24915}"/>
          </ac:graphicFrameMkLst>
        </pc:graphicFrameChg>
        <pc:picChg chg="add mod">
          <ac:chgData name="Fallon, Edmund" userId="86127db4-f138-4130-8ed0-5df681ebc455" providerId="ADAL" clId="{4A7726A0-764B-4706-B5E2-6AD4948B8992}" dt="2023-01-10T15:25:47.215" v="4" actId="1076"/>
          <ac:picMkLst>
            <pc:docMk/>
            <pc:sldMk cId="3888158885" sldId="368"/>
            <ac:picMk id="4" creationId="{561E8C58-7445-4DD6-A152-36064581154B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6:04.252" v="7" actId="1076"/>
        <pc:sldMkLst>
          <pc:docMk/>
          <pc:sldMk cId="145928342" sldId="370"/>
        </pc:sldMkLst>
        <pc:graphicFrameChg chg="del">
          <ac:chgData name="Fallon, Edmund" userId="86127db4-f138-4130-8ed0-5df681ebc455" providerId="ADAL" clId="{4A7726A0-764B-4706-B5E2-6AD4948B8992}" dt="2023-01-10T15:25:59.707" v="5" actId="21"/>
          <ac:graphicFrameMkLst>
            <pc:docMk/>
            <pc:sldMk cId="145928342" sldId="370"/>
            <ac:graphicFrameMk id="8" creationId="{0E2DCCE5-99F1-446C-8C08-AD8E3032AC4C}"/>
          </ac:graphicFrameMkLst>
        </pc:graphicFrameChg>
        <pc:picChg chg="add mod">
          <ac:chgData name="Fallon, Edmund" userId="86127db4-f138-4130-8ed0-5df681ebc455" providerId="ADAL" clId="{4A7726A0-764B-4706-B5E2-6AD4948B8992}" dt="2023-01-10T15:26:04.252" v="7" actId="1076"/>
          <ac:picMkLst>
            <pc:docMk/>
            <pc:sldMk cId="145928342" sldId="370"/>
            <ac:picMk id="4" creationId="{5DB6C056-6BF8-4021-955E-F42AF57C3774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6:19.513" v="10" actId="1076"/>
        <pc:sldMkLst>
          <pc:docMk/>
          <pc:sldMk cId="3526555406" sldId="371"/>
        </pc:sldMkLst>
        <pc:graphicFrameChg chg="del">
          <ac:chgData name="Fallon, Edmund" userId="86127db4-f138-4130-8ed0-5df681ebc455" providerId="ADAL" clId="{4A7726A0-764B-4706-B5E2-6AD4948B8992}" dt="2023-01-10T15:26:15.187" v="8" actId="21"/>
          <ac:graphicFrameMkLst>
            <pc:docMk/>
            <pc:sldMk cId="3526555406" sldId="371"/>
            <ac:graphicFrameMk id="9" creationId="{502F04FA-08A0-4D38-970D-B0E2E244056D}"/>
          </ac:graphicFrameMkLst>
        </pc:graphicFrameChg>
        <pc:picChg chg="add mod">
          <ac:chgData name="Fallon, Edmund" userId="86127db4-f138-4130-8ed0-5df681ebc455" providerId="ADAL" clId="{4A7726A0-764B-4706-B5E2-6AD4948B8992}" dt="2023-01-10T15:26:19.513" v="10" actId="1076"/>
          <ac:picMkLst>
            <pc:docMk/>
            <pc:sldMk cId="3526555406" sldId="371"/>
            <ac:picMk id="4" creationId="{8EDAE28D-806A-45EB-9F43-B3A2CB15BA78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7:28.610" v="26" actId="1076"/>
        <pc:sldMkLst>
          <pc:docMk/>
          <pc:sldMk cId="3422927097" sldId="372"/>
        </pc:sldMkLst>
        <pc:graphicFrameChg chg="add del mod">
          <ac:chgData name="Fallon, Edmund" userId="86127db4-f138-4130-8ed0-5df681ebc455" providerId="ADAL" clId="{4A7726A0-764B-4706-B5E2-6AD4948B8992}" dt="2023-01-10T15:27:21.666" v="24" actId="21"/>
          <ac:graphicFrameMkLst>
            <pc:docMk/>
            <pc:sldMk cId="3422927097" sldId="372"/>
            <ac:graphicFrameMk id="8" creationId="{7533EEF0-B011-4B5D-8341-1F86EDA90F29}"/>
          </ac:graphicFrameMkLst>
        </pc:graphicFrameChg>
        <pc:picChg chg="add del mod">
          <ac:chgData name="Fallon, Edmund" userId="86127db4-f138-4130-8ed0-5df681ebc455" providerId="ADAL" clId="{4A7726A0-764B-4706-B5E2-6AD4948B8992}" dt="2023-01-10T15:26:55.734" v="19"/>
          <ac:picMkLst>
            <pc:docMk/>
            <pc:sldMk cId="3422927097" sldId="372"/>
            <ac:picMk id="4" creationId="{E3DBA134-6567-4BDB-B1AB-C3CE5EECF4CD}"/>
          </ac:picMkLst>
        </pc:picChg>
        <pc:picChg chg="add mod">
          <ac:chgData name="Fallon, Edmund" userId="86127db4-f138-4130-8ed0-5df681ebc455" providerId="ADAL" clId="{4A7726A0-764B-4706-B5E2-6AD4948B8992}" dt="2023-01-10T15:27:28.610" v="26" actId="1076"/>
          <ac:picMkLst>
            <pc:docMk/>
            <pc:sldMk cId="3422927097" sldId="372"/>
            <ac:picMk id="5" creationId="{2673C9CC-C502-4043-9F0F-4EE0F5B68295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7:40.650" v="30" actId="14100"/>
        <pc:sldMkLst>
          <pc:docMk/>
          <pc:sldMk cId="1429151532" sldId="373"/>
        </pc:sldMkLst>
        <pc:graphicFrameChg chg="del">
          <ac:chgData name="Fallon, Edmund" userId="86127db4-f138-4130-8ed0-5df681ebc455" providerId="ADAL" clId="{4A7726A0-764B-4706-B5E2-6AD4948B8992}" dt="2023-01-10T15:27:33.287" v="27" actId="21"/>
          <ac:graphicFrameMkLst>
            <pc:docMk/>
            <pc:sldMk cId="1429151532" sldId="373"/>
            <ac:graphicFrameMk id="10" creationId="{C0E53358-8EA4-4580-B9FA-DB3B9CC48989}"/>
          </ac:graphicFrameMkLst>
        </pc:graphicFrameChg>
        <pc:picChg chg="add mod">
          <ac:chgData name="Fallon, Edmund" userId="86127db4-f138-4130-8ed0-5df681ebc455" providerId="ADAL" clId="{4A7726A0-764B-4706-B5E2-6AD4948B8992}" dt="2023-01-10T15:27:40.650" v="30" actId="14100"/>
          <ac:picMkLst>
            <pc:docMk/>
            <pc:sldMk cId="1429151532" sldId="373"/>
            <ac:picMk id="4" creationId="{EC66AC70-F33F-4319-9C83-EC29D1D9A75D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7:53.493" v="33" actId="1076"/>
        <pc:sldMkLst>
          <pc:docMk/>
          <pc:sldMk cId="1723025081" sldId="374"/>
        </pc:sldMkLst>
        <pc:graphicFrameChg chg="del">
          <ac:chgData name="Fallon, Edmund" userId="86127db4-f138-4130-8ed0-5df681ebc455" providerId="ADAL" clId="{4A7726A0-764B-4706-B5E2-6AD4948B8992}" dt="2023-01-10T15:27:48.554" v="31" actId="21"/>
          <ac:graphicFrameMkLst>
            <pc:docMk/>
            <pc:sldMk cId="1723025081" sldId="374"/>
            <ac:graphicFrameMk id="8" creationId="{08147C47-2F11-42FB-9E91-DE392EEB280D}"/>
          </ac:graphicFrameMkLst>
        </pc:graphicFrameChg>
        <pc:picChg chg="add mod">
          <ac:chgData name="Fallon, Edmund" userId="86127db4-f138-4130-8ed0-5df681ebc455" providerId="ADAL" clId="{4A7726A0-764B-4706-B5E2-6AD4948B8992}" dt="2023-01-10T15:27:53.493" v="33" actId="1076"/>
          <ac:picMkLst>
            <pc:docMk/>
            <pc:sldMk cId="1723025081" sldId="374"/>
            <ac:picMk id="4" creationId="{978F6C78-12C7-4349-98F5-02559FC5D2E6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8:06.856" v="37" actId="14100"/>
        <pc:sldMkLst>
          <pc:docMk/>
          <pc:sldMk cId="4096782798" sldId="375"/>
        </pc:sldMkLst>
        <pc:graphicFrameChg chg="del">
          <ac:chgData name="Fallon, Edmund" userId="86127db4-f138-4130-8ed0-5df681ebc455" providerId="ADAL" clId="{4A7726A0-764B-4706-B5E2-6AD4948B8992}" dt="2023-01-10T15:27:59.189" v="34" actId="21"/>
          <ac:graphicFrameMkLst>
            <pc:docMk/>
            <pc:sldMk cId="4096782798" sldId="375"/>
            <ac:graphicFrameMk id="10" creationId="{748A758D-FB0E-47AD-AF19-F80DF50818BA}"/>
          </ac:graphicFrameMkLst>
        </pc:graphicFrameChg>
        <pc:picChg chg="add mod">
          <ac:chgData name="Fallon, Edmund" userId="86127db4-f138-4130-8ed0-5df681ebc455" providerId="ADAL" clId="{4A7726A0-764B-4706-B5E2-6AD4948B8992}" dt="2023-01-10T15:28:06.856" v="37" actId="14100"/>
          <ac:picMkLst>
            <pc:docMk/>
            <pc:sldMk cId="4096782798" sldId="375"/>
            <ac:picMk id="4" creationId="{B4353E8B-7439-4369-9F45-29C94863E3DD}"/>
          </ac:picMkLst>
        </pc:picChg>
      </pc:sldChg>
      <pc:sldChg chg="addSp delSp modSp mod">
        <pc:chgData name="Fallon, Edmund" userId="86127db4-f138-4130-8ed0-5df681ebc455" providerId="ADAL" clId="{4A7726A0-764B-4706-B5E2-6AD4948B8992}" dt="2023-01-10T15:28:33.773" v="42" actId="1076"/>
        <pc:sldMkLst>
          <pc:docMk/>
          <pc:sldMk cId="3834545851" sldId="376"/>
        </pc:sldMkLst>
        <pc:graphicFrameChg chg="del">
          <ac:chgData name="Fallon, Edmund" userId="86127db4-f138-4130-8ed0-5df681ebc455" providerId="ADAL" clId="{4A7726A0-764B-4706-B5E2-6AD4948B8992}" dt="2023-01-10T15:28:21.149" v="38" actId="21"/>
          <ac:graphicFrameMkLst>
            <pc:docMk/>
            <pc:sldMk cId="3834545851" sldId="376"/>
            <ac:graphicFrameMk id="14" creationId="{442A1E72-689D-47A8-94C0-E7EAF4112D34}"/>
          </ac:graphicFrameMkLst>
        </pc:graphicFrameChg>
        <pc:picChg chg="add mod">
          <ac:chgData name="Fallon, Edmund" userId="86127db4-f138-4130-8ed0-5df681ebc455" providerId="ADAL" clId="{4A7726A0-764B-4706-B5E2-6AD4948B8992}" dt="2023-01-10T15:28:33.773" v="42" actId="1076"/>
          <ac:picMkLst>
            <pc:docMk/>
            <pc:sldMk cId="3834545851" sldId="376"/>
            <ac:picMk id="4" creationId="{59B362C8-B4F2-4AB3-9F6D-F34C568B024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500840"/>
        <c:axId val="995502152"/>
      </c:barChart>
      <c:catAx>
        <c:axId val="9955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2152"/>
        <c:crosses val="autoZero"/>
        <c:auto val="1"/>
        <c:lblAlgn val="ctr"/>
        <c:lblOffset val="100"/>
        <c:noMultiLvlLbl val="0"/>
      </c:catAx>
      <c:valAx>
        <c:axId val="99550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500840"/>
        <c:axId val="995502152"/>
      </c:barChart>
      <c:catAx>
        <c:axId val="9955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2152"/>
        <c:crosses val="autoZero"/>
        <c:auto val="1"/>
        <c:lblAlgn val="ctr"/>
        <c:lblOffset val="100"/>
        <c:noMultiLvlLbl val="0"/>
      </c:catAx>
      <c:valAx>
        <c:axId val="99550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500840"/>
        <c:axId val="995502152"/>
      </c:barChart>
      <c:catAx>
        <c:axId val="9955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2152"/>
        <c:crosses val="autoZero"/>
        <c:auto val="1"/>
        <c:lblAlgn val="ctr"/>
        <c:lblOffset val="100"/>
        <c:noMultiLvlLbl val="0"/>
      </c:catAx>
      <c:valAx>
        <c:axId val="99550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500840"/>
        <c:axId val="995502152"/>
      </c:barChart>
      <c:catAx>
        <c:axId val="9955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2152"/>
        <c:crosses val="autoZero"/>
        <c:auto val="1"/>
        <c:lblAlgn val="ctr"/>
        <c:lblOffset val="100"/>
        <c:noMultiLvlLbl val="0"/>
      </c:catAx>
      <c:valAx>
        <c:axId val="99550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5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608F-BC0D-44B1-A9C7-65124ACC509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46E5-6F80-4DC8-AD45-1BFDECD5F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6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3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6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2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6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2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7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5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1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1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D18D513B-155C-49D1-A614-215EDD5316AF}"/>
              </a:ext>
            </a:extLst>
          </p:cNvPr>
          <p:cNvSpPr/>
          <p:nvPr userDrawn="1"/>
        </p:nvSpPr>
        <p:spPr>
          <a:xfrm>
            <a:off x="0" y="6149667"/>
            <a:ext cx="12192000" cy="719533"/>
          </a:xfrm>
          <a:prstGeom prst="rect">
            <a:avLst/>
          </a:prstGeom>
          <a:solidFill>
            <a:srgbClr val="880088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</a:defRPr>
            </a:pPr>
            <a:endParaRPr sz="1088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36FAA9E6-66CA-4EB3-977C-D5DD086BAB0B}"/>
              </a:ext>
            </a:extLst>
          </p:cNvPr>
          <p:cNvSpPr/>
          <p:nvPr userDrawn="1"/>
        </p:nvSpPr>
        <p:spPr>
          <a:xfrm>
            <a:off x="0" y="8571"/>
            <a:ext cx="12192000" cy="6858665"/>
          </a:xfrm>
          <a:prstGeom prst="rect">
            <a:avLst/>
          </a:prstGeom>
          <a:noFill/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</a:defRPr>
            </a:pPr>
            <a:endParaRPr sz="1088">
              <a:solidFill>
                <a:schemeClr val="tx1"/>
              </a:solidFill>
              <a:ea typeface="ヒラギノ角ゴ Pro W3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87367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614083" y="124755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presentation</a:t>
            </a:r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14083" y="2944338"/>
            <a:ext cx="9431338" cy="2291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Forename Surname</a:t>
            </a:r>
          </a:p>
          <a:p>
            <a:pPr lvl="0"/>
            <a:r>
              <a:rPr lang="en-GB"/>
              <a:t>Job Title</a:t>
            </a:r>
          </a:p>
          <a:p>
            <a:pPr lvl="0"/>
            <a:r>
              <a:rPr lang="en-GB"/>
              <a:t>Directorate</a:t>
            </a:r>
          </a:p>
          <a:p>
            <a:pPr lvl="0"/>
            <a:r>
              <a:rPr lang="en-GB"/>
              <a:t>Department</a:t>
            </a:r>
          </a:p>
          <a:p>
            <a:pPr lvl="0"/>
            <a:endParaRPr lang="en-GB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614083" y="6309662"/>
            <a:ext cx="379253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DD/MM/YY</a:t>
            </a:r>
            <a:endParaRPr lang="en-GB"/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21" y="6344439"/>
            <a:ext cx="1501616" cy="4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9941" y="6310924"/>
            <a:ext cx="3540125" cy="43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/>
              <a:t>Forename Surname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941" y="201339"/>
            <a:ext cx="10515600" cy="580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u="sng" baseline="0">
                <a:uFill>
                  <a:solidFill>
                    <a:srgbClr val="6600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slides like this to give detail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49941" y="1281583"/>
            <a:ext cx="10515600" cy="405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The heading is optional</a:t>
            </a:r>
          </a:p>
          <a:p>
            <a:pPr lvl="0"/>
            <a:r>
              <a:rPr lang="en-US"/>
              <a:t>Use 36pt or 30pt Arial for the main text</a:t>
            </a:r>
          </a:p>
          <a:p>
            <a:pPr lvl="0"/>
            <a:r>
              <a:rPr lang="en-US"/>
              <a:t>Keep bullet points short </a:t>
            </a:r>
          </a:p>
          <a:p>
            <a:pPr lvl="1"/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22894"/>
            <a:ext cx="12192000" cy="44824"/>
          </a:xfrm>
          <a:prstGeom prst="line">
            <a:avLst/>
          </a:prstGeom>
          <a:ln w="28575">
            <a:solidFill>
              <a:srgbClr val="880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roydon Council Logo - trans - Cornerstone Grou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16" y="5986562"/>
            <a:ext cx="1646331" cy="11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1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3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2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9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F4B3-5EAE-4C17-BE05-E4E9B7944E2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1982446"/>
            <a:ext cx="7723450" cy="1325563"/>
          </a:xfrm>
        </p:spPr>
        <p:txBody>
          <a:bodyPr>
            <a:normAutofit fontScale="90000"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Business Intelligence, P</a:t>
            </a: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r>
              <a:rPr lang="en-GB" altLang="en-US" sz="4900"/>
              <a:t>Census 2021  </a:t>
            </a:r>
            <a:br>
              <a:rPr lang="en-GB" altLang="en-US"/>
            </a:br>
            <a:r>
              <a:rPr lang="en-GB" altLang="en-US">
                <a:solidFill>
                  <a:schemeClr val="bg1"/>
                </a:solidFill>
              </a:rPr>
              <a:t>&amp; Improvement Service</a:t>
            </a:r>
            <a:br>
              <a:rPr lang="en-GB" altLang="en-US"/>
            </a:br>
            <a:br>
              <a:rPr lang="en-GB" altLang="en-US">
                <a:solidFill>
                  <a:schemeClr val="bg1"/>
                </a:solidFill>
              </a:rPr>
            </a:b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10. Jan.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5BDC4-A34F-1032-12A8-39B0FBB2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59" y="2645227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Apprenticeships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995975" y="2331504"/>
            <a:ext cx="28793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3.8% of Croydon residents aged 16 years and over have apprenticeships.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3.2%.</a:t>
            </a:r>
          </a:p>
          <a:p>
            <a:endParaRPr lang="en-GB" sz="14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2F04FA-08A0-4D38-970D-B0E2E244056D}"/>
              </a:ext>
            </a:extLst>
          </p:cNvPr>
          <p:cNvGraphicFramePr>
            <a:graphicFrameLocks/>
          </p:cNvGraphicFramePr>
          <p:nvPr/>
        </p:nvGraphicFramePr>
        <p:xfrm>
          <a:off x="1140542" y="1160206"/>
          <a:ext cx="7354529" cy="451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755833-7D3E-40D1-B115-DACF33DBC42F}"/>
              </a:ext>
            </a:extLst>
          </p:cNvPr>
          <p:cNvSpPr txBox="1"/>
          <p:nvPr/>
        </p:nvSpPr>
        <p:spPr>
          <a:xfrm>
            <a:off x="8047703" y="482570"/>
            <a:ext cx="3515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3C9CC-C502-4043-9F0F-4EE0F5B68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70" y="1173293"/>
            <a:ext cx="7858425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637" y="285345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Level 3 Qualifications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894575" y="2203685"/>
            <a:ext cx="2879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14.7% of Croydon residents aged 16 years and over have level 3 qualifications.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13.2%.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2F04FA-08A0-4D38-970D-B0E2E244056D}"/>
              </a:ext>
            </a:extLst>
          </p:cNvPr>
          <p:cNvGraphicFramePr>
            <a:graphicFrameLocks/>
          </p:cNvGraphicFramePr>
          <p:nvPr/>
        </p:nvGraphicFramePr>
        <p:xfrm>
          <a:off x="1140542" y="1160206"/>
          <a:ext cx="7354529" cy="451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01724F5-74B0-49A1-85E4-6062278A1CD6}"/>
              </a:ext>
            </a:extLst>
          </p:cNvPr>
          <p:cNvSpPr txBox="1"/>
          <p:nvPr/>
        </p:nvSpPr>
        <p:spPr>
          <a:xfrm>
            <a:off x="8337572" y="521170"/>
            <a:ext cx="343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6AC70-F33F-4319-9C83-EC29D1D9A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86" y="1160206"/>
            <a:ext cx="7939219" cy="45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539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Level 4 Qualifications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917858" y="2528150"/>
            <a:ext cx="2997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41.0% of Croydon residents aged 16 years and over have level 4 and above qualifications.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47.1%.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2F04FA-08A0-4D38-970D-B0E2E244056D}"/>
              </a:ext>
            </a:extLst>
          </p:cNvPr>
          <p:cNvGraphicFramePr>
            <a:graphicFrameLocks/>
          </p:cNvGraphicFramePr>
          <p:nvPr/>
        </p:nvGraphicFramePr>
        <p:xfrm>
          <a:off x="1140542" y="1160206"/>
          <a:ext cx="7354529" cy="451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92CE5F9-ED77-404A-96BD-EC7049CFEFCE}"/>
              </a:ext>
            </a:extLst>
          </p:cNvPr>
          <p:cNvSpPr txBox="1"/>
          <p:nvPr/>
        </p:nvSpPr>
        <p:spPr>
          <a:xfrm>
            <a:off x="8430132" y="467778"/>
            <a:ext cx="3485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F6C78-12C7-4349-98F5-02559FC5D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37" y="1156601"/>
            <a:ext cx="7888908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809" y="243128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Other Qualifications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9125364" y="2557646"/>
            <a:ext cx="2879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3.0% of Croydon residents aged 16 years and over have other qualifications.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also 3.0%.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2F04FA-08A0-4D38-970D-B0E2E244056D}"/>
              </a:ext>
            </a:extLst>
          </p:cNvPr>
          <p:cNvGraphicFramePr>
            <a:graphicFrameLocks/>
          </p:cNvGraphicFramePr>
          <p:nvPr/>
        </p:nvGraphicFramePr>
        <p:xfrm>
          <a:off x="1140542" y="1160206"/>
          <a:ext cx="7354529" cy="451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907C15-4092-4E9A-AAE3-B072397C9BC4}"/>
              </a:ext>
            </a:extLst>
          </p:cNvPr>
          <p:cNvSpPr txBox="1"/>
          <p:nvPr/>
        </p:nvSpPr>
        <p:spPr>
          <a:xfrm>
            <a:off x="8205018" y="507151"/>
            <a:ext cx="3426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53E8B-7439-4369-9F45-29C94863E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8" y="1059940"/>
            <a:ext cx="8163127" cy="44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Schoolchildren and full-time students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2866B-0AED-4D4E-A991-1AA387BA9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17893"/>
              </p:ext>
            </p:extLst>
          </p:nvPr>
        </p:nvGraphicFramePr>
        <p:xfrm>
          <a:off x="6175820" y="1199534"/>
          <a:ext cx="5347586" cy="2041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4219">
                  <a:extLst>
                    <a:ext uri="{9D8B030D-6E8A-4147-A177-3AD203B41FA5}">
                      <a16:colId xmlns:a16="http://schemas.microsoft.com/office/drawing/2014/main" val="2293774364"/>
                    </a:ext>
                  </a:extLst>
                </a:gridCol>
                <a:gridCol w="860227">
                  <a:extLst>
                    <a:ext uri="{9D8B030D-6E8A-4147-A177-3AD203B41FA5}">
                      <a16:colId xmlns:a16="http://schemas.microsoft.com/office/drawing/2014/main" val="1461527562"/>
                    </a:ext>
                  </a:extLst>
                </a:gridCol>
                <a:gridCol w="865795">
                  <a:extLst>
                    <a:ext uri="{9D8B030D-6E8A-4147-A177-3AD203B41FA5}">
                      <a16:colId xmlns:a16="http://schemas.microsoft.com/office/drawing/2014/main" val="1097159483"/>
                    </a:ext>
                  </a:extLst>
                </a:gridCol>
                <a:gridCol w="1007345">
                  <a:extLst>
                    <a:ext uri="{9D8B030D-6E8A-4147-A177-3AD203B41FA5}">
                      <a16:colId xmlns:a16="http://schemas.microsoft.com/office/drawing/2014/main" val="702468397"/>
                    </a:ext>
                  </a:extLst>
                </a:gridCol>
              </a:tblGrid>
              <a:tr h="776750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Croydon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London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England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2166855"/>
                  </a:ext>
                </a:extLst>
              </a:tr>
              <a:tr h="421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365,548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8,270,772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53,413,097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7889512"/>
                  </a:ext>
                </a:extLst>
              </a:tr>
              <a:tr h="4215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Student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79,478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1,835,065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10,920,505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2556713"/>
                  </a:ext>
                </a:extLst>
              </a:tr>
              <a:tr h="4215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Not a student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286,070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6,435,707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42,492,592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5298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657BA6-0A7D-48E1-B7F0-4E2A8559D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61044"/>
              </p:ext>
            </p:extLst>
          </p:nvPr>
        </p:nvGraphicFramePr>
        <p:xfrm>
          <a:off x="679858" y="3323303"/>
          <a:ext cx="5416142" cy="2009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607">
                  <a:extLst>
                    <a:ext uri="{9D8B030D-6E8A-4147-A177-3AD203B41FA5}">
                      <a16:colId xmlns:a16="http://schemas.microsoft.com/office/drawing/2014/main" val="2971274797"/>
                    </a:ext>
                  </a:extLst>
                </a:gridCol>
                <a:gridCol w="935934">
                  <a:extLst>
                    <a:ext uri="{9D8B030D-6E8A-4147-A177-3AD203B41FA5}">
                      <a16:colId xmlns:a16="http://schemas.microsoft.com/office/drawing/2014/main" val="2262544370"/>
                    </a:ext>
                  </a:extLst>
                </a:gridCol>
                <a:gridCol w="892466">
                  <a:extLst>
                    <a:ext uri="{9D8B030D-6E8A-4147-A177-3AD203B41FA5}">
                      <a16:colId xmlns:a16="http://schemas.microsoft.com/office/drawing/2014/main" val="1712855106"/>
                    </a:ext>
                  </a:extLst>
                </a:gridCol>
                <a:gridCol w="895135">
                  <a:extLst>
                    <a:ext uri="{9D8B030D-6E8A-4147-A177-3AD203B41FA5}">
                      <a16:colId xmlns:a16="http://schemas.microsoft.com/office/drawing/2014/main" val="744438519"/>
                    </a:ext>
                  </a:extLst>
                </a:gridCol>
              </a:tblGrid>
              <a:tr h="75708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Croydon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London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England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5311218"/>
                  </a:ext>
                </a:extLst>
              </a:tr>
              <a:tr h="472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100.0%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100.0%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100.0%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5613970"/>
                  </a:ext>
                </a:extLst>
              </a:tr>
              <a:tr h="4011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Student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21.7%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22.2%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4095519"/>
                  </a:ext>
                </a:extLst>
              </a:tr>
              <a:tr h="378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Not a student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78.3%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77.8%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79.6%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65838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2F4C62-5672-4288-8051-041538544EA5}"/>
              </a:ext>
            </a:extLst>
          </p:cNvPr>
          <p:cNvSpPr txBox="1"/>
          <p:nvPr/>
        </p:nvSpPr>
        <p:spPr>
          <a:xfrm>
            <a:off x="8380704" y="483167"/>
            <a:ext cx="3231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none" strike="noStrike" dirty="0">
                <a:effectLst/>
              </a:rPr>
              <a:t>(All residents aged 5 years and over)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96591-688B-4076-BBEF-B75FEB1F161C}"/>
              </a:ext>
            </a:extLst>
          </p:cNvPr>
          <p:cNvSpPr txBox="1"/>
          <p:nvPr/>
        </p:nvSpPr>
        <p:spPr>
          <a:xfrm>
            <a:off x="6468193" y="3855900"/>
            <a:ext cx="5043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proportions of Students to Non students, based on residents aged 5 years and over, do not vary very much at all in Croydon, London and England.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32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607" y="250480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Schoolchildren and full-time students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03395-6ED4-45D8-A58D-A3949FF51262}"/>
              </a:ext>
            </a:extLst>
          </p:cNvPr>
          <p:cNvSpPr txBox="1"/>
          <p:nvPr/>
        </p:nvSpPr>
        <p:spPr>
          <a:xfrm>
            <a:off x="2481297" y="1229507"/>
            <a:ext cx="428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none" strike="noStrike" dirty="0">
                <a:effectLst/>
              </a:rPr>
              <a:t>The proportion of students across London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53FC4-698A-48CC-B0FF-44679F500FC4}"/>
              </a:ext>
            </a:extLst>
          </p:cNvPr>
          <p:cNvSpPr txBox="1"/>
          <p:nvPr/>
        </p:nvSpPr>
        <p:spPr>
          <a:xfrm>
            <a:off x="8082115" y="501786"/>
            <a:ext cx="3244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none" strike="noStrike" dirty="0">
                <a:effectLst/>
              </a:rPr>
              <a:t>(All residents aged 5 years and over)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72040-066A-4944-AD68-294419494CEE}"/>
              </a:ext>
            </a:extLst>
          </p:cNvPr>
          <p:cNvSpPr txBox="1"/>
          <p:nvPr/>
        </p:nvSpPr>
        <p:spPr>
          <a:xfrm>
            <a:off x="8724729" y="1494502"/>
            <a:ext cx="30543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One in 5 (21.6%) of Croydon residents aged 5 years or older are schoolchildren or full-time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average across London is 22.1% so Croydon is close to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Wandsworth has the lowest proportion of schoolchildren and full-time students in London with 18.2% and Barking &amp; Dagenham has the highest with 28.5%.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362C8-B4F2-4AB3-9F6D-F34C568B0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1164825"/>
            <a:ext cx="8364283" cy="43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9" y="1582994"/>
            <a:ext cx="9674942" cy="3637935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/>
              <a:t>Education</a:t>
            </a: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r>
              <a:rPr lang="en-GB" altLang="en-US" sz="5300" dirty="0"/>
              <a:t>Census 2021</a:t>
            </a:r>
            <a:r>
              <a:rPr lang="en-GB" altLang="en-US" sz="5300" dirty="0">
                <a:solidFill>
                  <a:schemeClr val="bg1"/>
                </a:solidFill>
              </a:rPr>
              <a:t>Service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10. Jan. 2023</a:t>
            </a:r>
          </a:p>
        </p:txBody>
      </p:sp>
    </p:spTree>
    <p:extLst>
      <p:ext uri="{BB962C8B-B14F-4D97-AF65-F5344CB8AC3E}">
        <p14:creationId xmlns:p14="http://schemas.microsoft.com/office/powerpoint/2010/main" val="414189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3" y="636814"/>
            <a:ext cx="10962874" cy="5225143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</a:t>
            </a:r>
            <a:br>
              <a:rPr lang="en-US" b="0" i="0" u="none" strike="noStrike" dirty="0">
                <a:solidFill>
                  <a:srgbClr val="414042"/>
                </a:solidFill>
                <a:effectLst/>
                <a:latin typeface="Verdana" panose="020B0604030504040204" pitchFamily="34" charset="0"/>
              </a:rPr>
            </a:br>
            <a:br>
              <a:rPr lang="en-US" b="0" i="0" u="none" strike="noStrike">
                <a:solidFill>
                  <a:srgbClr val="414042"/>
                </a:solidFill>
                <a:effectLst/>
                <a:latin typeface="Verdana" panose="020B0604030504040204" pitchFamily="34" charset="0"/>
              </a:rPr>
            </a:br>
            <a:r>
              <a:rPr lang="en-US" sz="4000" b="0" i="0" u="none" strike="noStrike">
                <a:solidFill>
                  <a:srgbClr val="414042"/>
                </a:solidFill>
                <a:effectLst/>
                <a:latin typeface="Verdana" panose="020B0604030504040204" pitchFamily="34" charset="0"/>
              </a:rPr>
              <a:t>TS067 </a:t>
            </a:r>
            <a:r>
              <a:rPr lang="en-US" sz="4000" b="0" i="0" u="none" strike="noStrike" dirty="0">
                <a:solidFill>
                  <a:srgbClr val="414042"/>
                </a:solidFill>
                <a:effectLst/>
                <a:latin typeface="Verdana" panose="020B0604030504040204" pitchFamily="34" charset="0"/>
              </a:rPr>
              <a:t>- Highest level of qualification </a:t>
            </a:r>
            <a:br>
              <a:rPr lang="en-US" sz="4000" b="0" i="0" u="none" strike="noStrike">
                <a:solidFill>
                  <a:srgbClr val="414042"/>
                </a:solidFill>
                <a:effectLst/>
                <a:latin typeface="Verdana" panose="020B0604030504040204" pitchFamily="34" charset="0"/>
              </a:rPr>
            </a:br>
            <a:br>
              <a:rPr lang="en-US" sz="4000" b="0" i="0" u="none" strike="noStrike">
                <a:solidFill>
                  <a:srgbClr val="414042"/>
                </a:solidFill>
                <a:effectLst/>
                <a:latin typeface="Verdana" panose="020B0604030504040204" pitchFamily="34" charset="0"/>
              </a:rPr>
            </a:br>
            <a:r>
              <a:rPr lang="en-US" sz="4000" b="0" i="0" u="none" strike="noStrike">
                <a:solidFill>
                  <a:srgbClr val="414042"/>
                </a:solidFill>
                <a:effectLst/>
                <a:latin typeface="Verdana" panose="020B0604030504040204" pitchFamily="34" charset="0"/>
              </a:rPr>
              <a:t>TS068 </a:t>
            </a:r>
            <a:r>
              <a:rPr lang="en-US" sz="4000" b="0" i="0" u="none" strike="noStrike" dirty="0">
                <a:solidFill>
                  <a:srgbClr val="414042"/>
                </a:solidFill>
                <a:effectLst/>
                <a:latin typeface="Verdana" panose="020B0604030504040204" pitchFamily="34" charset="0"/>
              </a:rPr>
              <a:t>- Schoolchildren and full-time students</a:t>
            </a:r>
            <a:br>
              <a:rPr lang="en-US" sz="4000" b="0" i="0" u="none" strike="noStrike" dirty="0">
                <a:solidFill>
                  <a:srgbClr val="414042"/>
                </a:solidFill>
                <a:effectLst/>
                <a:latin typeface="Verdana" panose="020B0604030504040204" pitchFamily="34" charset="0"/>
              </a:rPr>
            </a:br>
            <a:r>
              <a:rPr lang="en-GB" altLang="en-US" sz="4000" dirty="0">
                <a:solidFill>
                  <a:schemeClr val="bg1"/>
                </a:solidFill>
              </a:rPr>
              <a:t>s Intelligence, P</a:t>
            </a:r>
            <a:br>
              <a:rPr lang="en-GB" altLang="en-US" sz="4000" dirty="0">
                <a:solidFill>
                  <a:schemeClr val="bg1"/>
                </a:solidFill>
              </a:rPr>
            </a:b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10. Jan. 2023</a:t>
            </a:r>
          </a:p>
        </p:txBody>
      </p:sp>
    </p:spTree>
    <p:extLst>
      <p:ext uri="{BB962C8B-B14F-4D97-AF65-F5344CB8AC3E}">
        <p14:creationId xmlns:p14="http://schemas.microsoft.com/office/powerpoint/2010/main" val="208133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2192594"/>
            <a:ext cx="9332404" cy="1946787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DD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10 Jan.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B1A56-0AD1-4558-A9FF-6C40AE469D2A}"/>
              </a:ext>
            </a:extLst>
          </p:cNvPr>
          <p:cNvPicPr/>
          <p:nvPr/>
        </p:nvPicPr>
        <p:blipFill rotWithShape="1">
          <a:blip r:embed="rId2"/>
          <a:srcRect l="7634" t="28995" r="29582" b="9215"/>
          <a:stretch/>
        </p:blipFill>
        <p:spPr bwMode="auto">
          <a:xfrm>
            <a:off x="501444" y="265471"/>
            <a:ext cx="9753601" cy="5604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9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Highest Level of Qualification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00101" y="3820885"/>
            <a:ext cx="1085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Only 16.1% of Croydon residents aged 16 years and over have no qualifications.  This is a lower proportion compared to London (16.2%) and England (18.1%).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proportion of Croydon residents aged 16 years and over undertaking an apprenticeship is 3.8% which is higher than the regional proportion (3.2%) but lower than the national proportion (5.3%).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77.2% of Croydon residents aged 16 years and over have qualifications ranging from level 1 to level 4.   This proportion is similar to the Regional average (77.5%) but higher than the National average (73.8%).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AA11B-6506-4B1F-B8B5-530B0162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76249"/>
              </p:ext>
            </p:extLst>
          </p:nvPr>
        </p:nvGraphicFramePr>
        <p:xfrm>
          <a:off x="1031357" y="1102142"/>
          <a:ext cx="8047328" cy="2326855"/>
        </p:xfrm>
        <a:graphic>
          <a:graphicData uri="http://schemas.openxmlformats.org/drawingml/2006/table">
            <a:tbl>
              <a:tblPr/>
              <a:tblGrid>
                <a:gridCol w="2792812">
                  <a:extLst>
                    <a:ext uri="{9D8B030D-6E8A-4147-A177-3AD203B41FA5}">
                      <a16:colId xmlns:a16="http://schemas.microsoft.com/office/drawing/2014/main" val="2947792868"/>
                    </a:ext>
                  </a:extLst>
                </a:gridCol>
                <a:gridCol w="1036508">
                  <a:extLst>
                    <a:ext uri="{9D8B030D-6E8A-4147-A177-3AD203B41FA5}">
                      <a16:colId xmlns:a16="http://schemas.microsoft.com/office/drawing/2014/main" val="1925517267"/>
                    </a:ext>
                  </a:extLst>
                </a:gridCol>
                <a:gridCol w="791776">
                  <a:extLst>
                    <a:ext uri="{9D8B030D-6E8A-4147-A177-3AD203B41FA5}">
                      <a16:colId xmlns:a16="http://schemas.microsoft.com/office/drawing/2014/main" val="1886072365"/>
                    </a:ext>
                  </a:extLst>
                </a:gridCol>
                <a:gridCol w="964528">
                  <a:extLst>
                    <a:ext uri="{9D8B030D-6E8A-4147-A177-3AD203B41FA5}">
                      <a16:colId xmlns:a16="http://schemas.microsoft.com/office/drawing/2014/main" val="2624766380"/>
                    </a:ext>
                  </a:extLst>
                </a:gridCol>
                <a:gridCol w="791776">
                  <a:extLst>
                    <a:ext uri="{9D8B030D-6E8A-4147-A177-3AD203B41FA5}">
                      <a16:colId xmlns:a16="http://schemas.microsoft.com/office/drawing/2014/main" val="2723852467"/>
                    </a:ext>
                  </a:extLst>
                </a:gridCol>
                <a:gridCol w="878152">
                  <a:extLst>
                    <a:ext uri="{9D8B030D-6E8A-4147-A177-3AD203B41FA5}">
                      <a16:colId xmlns:a16="http://schemas.microsoft.com/office/drawing/2014/main" val="2109848598"/>
                    </a:ext>
                  </a:extLst>
                </a:gridCol>
                <a:gridCol w="791776">
                  <a:extLst>
                    <a:ext uri="{9D8B030D-6E8A-4147-A177-3AD203B41FA5}">
                      <a16:colId xmlns:a16="http://schemas.microsoft.com/office/drawing/2014/main" val="3244351581"/>
                    </a:ext>
                  </a:extLst>
                </a:gridCol>
              </a:tblGrid>
              <a:tr h="2396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level of qualification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Croydon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London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England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86612"/>
                  </a:ext>
                </a:extLst>
              </a:tr>
              <a:tr h="409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 All usual residents aged 16 years and over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310,397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7,103,985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46,006,955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542568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qualifications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49,877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1,151,250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8,317,789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24853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1 and entry level qualifications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545,269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4,456,198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208922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2 qualifications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707,518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6,126,130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3065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Apprenticeship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227,622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2,446,935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00308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3 qualifications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937,875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7,784,977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12163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4 qualifications and above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127,342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3,316,829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15,606,458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935334"/>
                  </a:ext>
                </a:extLst>
              </a:tr>
              <a:tr h="2396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qualifications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217,622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1,268,468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4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/>
              <a:t>Highest Level of Qualification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510248" y="4772428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Source: ONS Census 2021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A9433-5A2D-4861-BE50-2DC882CD8F10}"/>
              </a:ext>
            </a:extLst>
          </p:cNvPr>
          <p:cNvSpPr txBox="1"/>
          <p:nvPr/>
        </p:nvSpPr>
        <p:spPr>
          <a:xfrm>
            <a:off x="6936658" y="538588"/>
            <a:ext cx="3751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49F3-B741-486F-87F9-53FDADB9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6064"/>
            <a:ext cx="12192000" cy="27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No Qualifications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763620" y="2144692"/>
            <a:ext cx="28793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16.1% of Croydon residents aged 16 years and over have no qualifications.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16.0%.</a:t>
            </a:r>
          </a:p>
          <a:p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1203-FE15-4DCE-996A-4A11C0BC1C72}"/>
              </a:ext>
            </a:extLst>
          </p:cNvPr>
          <p:cNvSpPr txBox="1"/>
          <p:nvPr/>
        </p:nvSpPr>
        <p:spPr>
          <a:xfrm>
            <a:off x="8024419" y="484628"/>
            <a:ext cx="348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E8C58-7445-4DD6-A152-360645811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7" y="1140525"/>
            <a:ext cx="7852329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1860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Level 1 Qualifications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94794" y="2301163"/>
            <a:ext cx="28679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9.1% of Croydon residents aged 16 years and over have level 1 and entry level qualifications.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7.6%.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5EFD3-8F57-4CE7-9F30-19AA34F67105}"/>
              </a:ext>
            </a:extLst>
          </p:cNvPr>
          <p:cNvSpPr txBox="1"/>
          <p:nvPr/>
        </p:nvSpPr>
        <p:spPr>
          <a:xfrm>
            <a:off x="8583561" y="467777"/>
            <a:ext cx="3532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6C056-6BF8-4021-955E-F42AF57C3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3276"/>
            <a:ext cx="7663336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637" y="218774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Level 2 Qualifications – Across London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930769" y="2164357"/>
            <a:ext cx="2879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12.3% of Croydon residents aged 16 years and over have level 2 qualifications.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average for London is 9.9%.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ECC15-214E-48F1-81F0-9616C44067BB}"/>
              </a:ext>
            </a:extLst>
          </p:cNvPr>
          <p:cNvSpPr txBox="1"/>
          <p:nvPr/>
        </p:nvSpPr>
        <p:spPr>
          <a:xfrm>
            <a:off x="8383598" y="454691"/>
            <a:ext cx="3426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(Residents aged 16 years and over)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AE28D-806A-45EB-9F43-B3A2CB15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23" y="1286827"/>
            <a:ext cx="7358510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854</Words>
  <Application>Microsoft Office PowerPoint</Application>
  <PresentationFormat>Widescreen</PresentationFormat>
  <Paragraphs>188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Verdana</vt:lpstr>
      <vt:lpstr>Office Theme</vt:lpstr>
      <vt:lpstr>Business Intelligence, P    Census 2021   &amp; Improvement Service  </vt:lpstr>
      <vt:lpstr>Business Intelligence, P Education   Census 2021Service  </vt:lpstr>
      <vt:lpstr>Bus  TS067 - Highest level of qualification   TS068 - Schoolchildren and full-time students s Intelligence, P   </vt:lpstr>
      <vt:lpstr>Business Intelligence, P  DD  </vt:lpstr>
      <vt:lpstr>Highest Level of Qualification</vt:lpstr>
      <vt:lpstr>Highest Level of Qualification</vt:lpstr>
      <vt:lpstr>No Qualifications – Across London</vt:lpstr>
      <vt:lpstr>Level 1 Qualifications – Across London</vt:lpstr>
      <vt:lpstr>Level 2 Qualifications – Across London</vt:lpstr>
      <vt:lpstr>Apprenticeships – Across London</vt:lpstr>
      <vt:lpstr>Level 3 Qualifications – Across London</vt:lpstr>
      <vt:lpstr>Level 4 Qualifications – Across London</vt:lpstr>
      <vt:lpstr>Other Qualifications – Across London</vt:lpstr>
      <vt:lpstr>Schoolchildren and full-time students</vt:lpstr>
      <vt:lpstr>Schoolchildren and full-time students</vt:lpstr>
    </vt:vector>
  </TitlesOfParts>
  <Company>LBC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Performance Framework</dc:title>
  <dc:creator>Byles, Katie</dc:creator>
  <cp:lastModifiedBy>Fallon, Edmund</cp:lastModifiedBy>
  <cp:revision>6</cp:revision>
  <dcterms:created xsi:type="dcterms:W3CDTF">2020-12-03T14:44:51Z</dcterms:created>
  <dcterms:modified xsi:type="dcterms:W3CDTF">2023-01-10T15:28:39Z</dcterms:modified>
</cp:coreProperties>
</file>