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22" r:id="rId3"/>
    <p:sldId id="379" r:id="rId4"/>
    <p:sldId id="348" r:id="rId5"/>
    <p:sldId id="267" r:id="rId6"/>
    <p:sldId id="366" r:id="rId7"/>
    <p:sldId id="367" r:id="rId8"/>
    <p:sldId id="368" r:id="rId9"/>
    <p:sldId id="365" r:id="rId10"/>
    <p:sldId id="369" r:id="rId11"/>
    <p:sldId id="370" r:id="rId12"/>
    <p:sldId id="338" r:id="rId13"/>
    <p:sldId id="380" r:id="rId14"/>
    <p:sldId id="372" r:id="rId15"/>
    <p:sldId id="373" r:id="rId16"/>
    <p:sldId id="374" r:id="rId17"/>
    <p:sldId id="375" r:id="rId18"/>
    <p:sldId id="3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689235-FA1C-4FCE-AA12-0C505FD1CCF8}">
          <p14:sldIdLst>
            <p14:sldId id="257"/>
            <p14:sldId id="322"/>
            <p14:sldId id="379"/>
            <p14:sldId id="348"/>
            <p14:sldId id="267"/>
            <p14:sldId id="366"/>
            <p14:sldId id="367"/>
            <p14:sldId id="368"/>
            <p14:sldId id="365"/>
            <p14:sldId id="369"/>
            <p14:sldId id="370"/>
            <p14:sldId id="338"/>
            <p14:sldId id="380"/>
            <p14:sldId id="372"/>
            <p14:sldId id="373"/>
            <p14:sldId id="37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on, Edmund" initials="FE" lastIdx="2" clrIdx="0">
    <p:extLst>
      <p:ext uri="{19B8F6BF-5375-455C-9EA6-DF929625EA0E}">
        <p15:presenceInfo xmlns:p15="http://schemas.microsoft.com/office/powerpoint/2012/main" userId="S::281609@croydon.gov.uk::86127db4-f138-4130-8ed0-5df681ebc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FDCC1-2887-4E0C-A32B-F2266C4FFEA7}" v="107" dt="2023-01-05T17:25:05.369"/>
    <p1510:client id="{631E591F-A3CC-432D-8AAE-F527BC86435F}" v="13" dt="2023-01-05T17:30:18.923"/>
    <p1510:client id="{922ADE6B-9385-41EE-BAE0-A83697F194FB}" v="5" dt="2023-01-05T12:38:09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lon, Edmund" userId="86127db4-f138-4130-8ed0-5df681ebc455" providerId="ADAL" clId="{631E591F-A3CC-432D-8AAE-F527BC86435F}"/>
    <pc:docChg chg="custSel modSld">
      <pc:chgData name="Fallon, Edmund" userId="86127db4-f138-4130-8ed0-5df681ebc455" providerId="ADAL" clId="{631E591F-A3CC-432D-8AAE-F527BC86435F}" dt="2023-01-05T17:30:21.428" v="40" actId="1076"/>
      <pc:docMkLst>
        <pc:docMk/>
      </pc:docMkLst>
      <pc:sldChg chg="addSp delSp modSp mod">
        <pc:chgData name="Fallon, Edmund" userId="86127db4-f138-4130-8ed0-5df681ebc455" providerId="ADAL" clId="{631E591F-A3CC-432D-8AAE-F527BC86435F}" dt="2023-01-05T17:27:37.132" v="2" actId="1076"/>
        <pc:sldMkLst>
          <pc:docMk/>
          <pc:sldMk cId="2222349059" sldId="267"/>
        </pc:sldMkLst>
        <pc:graphicFrameChg chg="del">
          <ac:chgData name="Fallon, Edmund" userId="86127db4-f138-4130-8ed0-5df681ebc455" providerId="ADAL" clId="{631E591F-A3CC-432D-8AAE-F527BC86435F}" dt="2023-01-05T17:27:31.974" v="0" actId="21"/>
          <ac:graphicFrameMkLst>
            <pc:docMk/>
            <pc:sldMk cId="2222349059" sldId="267"/>
            <ac:graphicFrameMk id="8" creationId="{A63F6E60-6B41-4192-AAC6-AD26F2C78371}"/>
          </ac:graphicFrameMkLst>
        </pc:graphicFrameChg>
        <pc:picChg chg="add mod">
          <ac:chgData name="Fallon, Edmund" userId="86127db4-f138-4130-8ed0-5df681ebc455" providerId="ADAL" clId="{631E591F-A3CC-432D-8AAE-F527BC86435F}" dt="2023-01-05T17:27:37.132" v="2" actId="1076"/>
          <ac:picMkLst>
            <pc:docMk/>
            <pc:sldMk cId="2222349059" sldId="267"/>
            <ac:picMk id="4" creationId="{8D85443F-F945-4E18-92A3-076901B1DF0C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9:16.851" v="25" actId="14100"/>
        <pc:sldMkLst>
          <pc:docMk/>
          <pc:sldMk cId="3989865458" sldId="338"/>
        </pc:sldMkLst>
        <pc:graphicFrameChg chg="del">
          <ac:chgData name="Fallon, Edmund" userId="86127db4-f138-4130-8ed0-5df681ebc455" providerId="ADAL" clId="{631E591F-A3CC-432D-8AAE-F527BC86435F}" dt="2023-01-05T17:29:06.260" v="22" actId="21"/>
          <ac:graphicFrameMkLst>
            <pc:docMk/>
            <pc:sldMk cId="3989865458" sldId="338"/>
            <ac:graphicFrameMk id="8" creationId="{89D7C4C0-EE38-4B51-A4A3-A6108CC126C0}"/>
          </ac:graphicFrameMkLst>
        </pc:graphicFrameChg>
        <pc:picChg chg="add mod">
          <ac:chgData name="Fallon, Edmund" userId="86127db4-f138-4130-8ed0-5df681ebc455" providerId="ADAL" clId="{631E591F-A3CC-432D-8AAE-F527BC86435F}" dt="2023-01-05T17:29:16.851" v="25" actId="14100"/>
          <ac:picMkLst>
            <pc:docMk/>
            <pc:sldMk cId="3989865458" sldId="338"/>
            <ac:picMk id="4" creationId="{67F0719D-4E58-46B0-A3D5-568246A5436B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7:49.189" v="5" actId="1076"/>
        <pc:sldMkLst>
          <pc:docMk/>
          <pc:sldMk cId="4028326659" sldId="366"/>
        </pc:sldMkLst>
        <pc:graphicFrameChg chg="del">
          <ac:chgData name="Fallon, Edmund" userId="86127db4-f138-4130-8ed0-5df681ebc455" providerId="ADAL" clId="{631E591F-A3CC-432D-8AAE-F527BC86435F}" dt="2023-01-05T17:27:43.801" v="3" actId="21"/>
          <ac:graphicFrameMkLst>
            <pc:docMk/>
            <pc:sldMk cId="4028326659" sldId="366"/>
            <ac:graphicFrameMk id="8" creationId="{D8620EF6-500A-4AE6-B956-ACD7EB6E71CA}"/>
          </ac:graphicFrameMkLst>
        </pc:graphicFrameChg>
        <pc:picChg chg="add mod">
          <ac:chgData name="Fallon, Edmund" userId="86127db4-f138-4130-8ed0-5df681ebc455" providerId="ADAL" clId="{631E591F-A3CC-432D-8AAE-F527BC86435F}" dt="2023-01-05T17:27:49.189" v="5" actId="1076"/>
          <ac:picMkLst>
            <pc:docMk/>
            <pc:sldMk cId="4028326659" sldId="366"/>
            <ac:picMk id="5" creationId="{33B4ACE8-28E6-49AF-BCAF-0B4E03ECE585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8:01.032" v="8" actId="1076"/>
        <pc:sldMkLst>
          <pc:docMk/>
          <pc:sldMk cId="1730998068" sldId="367"/>
        </pc:sldMkLst>
        <pc:graphicFrameChg chg="del">
          <ac:chgData name="Fallon, Edmund" userId="86127db4-f138-4130-8ed0-5df681ebc455" providerId="ADAL" clId="{631E591F-A3CC-432D-8AAE-F527BC86435F}" dt="2023-01-05T17:27:56.168" v="6" actId="21"/>
          <ac:graphicFrameMkLst>
            <pc:docMk/>
            <pc:sldMk cId="1730998068" sldId="367"/>
            <ac:graphicFrameMk id="8" creationId="{4A02042F-F659-4FDB-946B-1154BE3D72EC}"/>
          </ac:graphicFrameMkLst>
        </pc:graphicFrameChg>
        <pc:picChg chg="add mod">
          <ac:chgData name="Fallon, Edmund" userId="86127db4-f138-4130-8ed0-5df681ebc455" providerId="ADAL" clId="{631E591F-A3CC-432D-8AAE-F527BC86435F}" dt="2023-01-05T17:28:01.032" v="8" actId="1076"/>
          <ac:picMkLst>
            <pc:docMk/>
            <pc:sldMk cId="1730998068" sldId="367"/>
            <ac:picMk id="4" creationId="{C5662EBC-0D4A-495D-B116-572F24DC60A8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8:12.444" v="11" actId="1076"/>
        <pc:sldMkLst>
          <pc:docMk/>
          <pc:sldMk cId="618963042" sldId="368"/>
        </pc:sldMkLst>
        <pc:graphicFrameChg chg="del">
          <ac:chgData name="Fallon, Edmund" userId="86127db4-f138-4130-8ed0-5df681ebc455" providerId="ADAL" clId="{631E591F-A3CC-432D-8AAE-F527BC86435F}" dt="2023-01-05T17:28:07.106" v="9" actId="21"/>
          <ac:graphicFrameMkLst>
            <pc:docMk/>
            <pc:sldMk cId="618963042" sldId="368"/>
            <ac:graphicFrameMk id="8" creationId="{3AAEC7F4-963A-413B-B6EF-5122C1412A2B}"/>
          </ac:graphicFrameMkLst>
        </pc:graphicFrameChg>
        <pc:picChg chg="add mod">
          <ac:chgData name="Fallon, Edmund" userId="86127db4-f138-4130-8ed0-5df681ebc455" providerId="ADAL" clId="{631E591F-A3CC-432D-8AAE-F527BC86435F}" dt="2023-01-05T17:28:12.444" v="11" actId="1076"/>
          <ac:picMkLst>
            <pc:docMk/>
            <pc:sldMk cId="618963042" sldId="368"/>
            <ac:picMk id="4" creationId="{DE69165A-B921-4DDC-9C2E-2659C0BF5160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8:26.828" v="15" actId="1076"/>
        <pc:sldMkLst>
          <pc:docMk/>
          <pc:sldMk cId="1289373588" sldId="369"/>
        </pc:sldMkLst>
        <pc:graphicFrameChg chg="del">
          <ac:chgData name="Fallon, Edmund" userId="86127db4-f138-4130-8ed0-5df681ebc455" providerId="ADAL" clId="{631E591F-A3CC-432D-8AAE-F527BC86435F}" dt="2023-01-05T17:28:19.543" v="12" actId="21"/>
          <ac:graphicFrameMkLst>
            <pc:docMk/>
            <pc:sldMk cId="1289373588" sldId="369"/>
            <ac:graphicFrameMk id="8" creationId="{12CEF7E7-30D8-40DA-B99A-B5E2D31169F6}"/>
          </ac:graphicFrameMkLst>
        </pc:graphicFrameChg>
        <pc:picChg chg="add mod">
          <ac:chgData name="Fallon, Edmund" userId="86127db4-f138-4130-8ed0-5df681ebc455" providerId="ADAL" clId="{631E591F-A3CC-432D-8AAE-F527BC86435F}" dt="2023-01-05T17:28:26.828" v="15" actId="1076"/>
          <ac:picMkLst>
            <pc:docMk/>
            <pc:sldMk cId="1289373588" sldId="369"/>
            <ac:picMk id="4" creationId="{E804E55E-D162-44BD-93F5-4B6AE0929D98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8:58.293" v="21" actId="1076"/>
        <pc:sldMkLst>
          <pc:docMk/>
          <pc:sldMk cId="1017070406" sldId="370"/>
        </pc:sldMkLst>
        <pc:graphicFrameChg chg="del">
          <ac:chgData name="Fallon, Edmund" userId="86127db4-f138-4130-8ed0-5df681ebc455" providerId="ADAL" clId="{631E591F-A3CC-432D-8AAE-F527BC86435F}" dt="2023-01-05T17:28:38.367" v="16" actId="21"/>
          <ac:graphicFrameMkLst>
            <pc:docMk/>
            <pc:sldMk cId="1017070406" sldId="370"/>
            <ac:graphicFrameMk id="8" creationId="{900FA7FD-4BEE-4A63-BBCC-D3DB1ADEBE9D}"/>
          </ac:graphicFrameMkLst>
        </pc:graphicFrameChg>
        <pc:graphicFrameChg chg="del">
          <ac:chgData name="Fallon, Edmund" userId="86127db4-f138-4130-8ed0-5df681ebc455" providerId="ADAL" clId="{631E591F-A3CC-432D-8AAE-F527BC86435F}" dt="2023-01-05T17:28:49.869" v="19" actId="21"/>
          <ac:graphicFrameMkLst>
            <pc:docMk/>
            <pc:sldMk cId="1017070406" sldId="370"/>
            <ac:graphicFrameMk id="9" creationId="{66DD4655-2BC2-4071-8234-0F0A8C3473DC}"/>
          </ac:graphicFrameMkLst>
        </pc:graphicFrameChg>
        <pc:picChg chg="add mod">
          <ac:chgData name="Fallon, Edmund" userId="86127db4-f138-4130-8ed0-5df681ebc455" providerId="ADAL" clId="{631E591F-A3CC-432D-8AAE-F527BC86435F}" dt="2023-01-05T17:28:44.415" v="18" actId="1076"/>
          <ac:picMkLst>
            <pc:docMk/>
            <pc:sldMk cId="1017070406" sldId="370"/>
            <ac:picMk id="5" creationId="{02B1F313-ADD2-4B8A-A527-F6B576E7C693}"/>
          </ac:picMkLst>
        </pc:picChg>
        <pc:picChg chg="add mod">
          <ac:chgData name="Fallon, Edmund" userId="86127db4-f138-4130-8ed0-5df681ebc455" providerId="ADAL" clId="{631E591F-A3CC-432D-8AAE-F527BC86435F}" dt="2023-01-05T17:28:58.293" v="21" actId="1076"/>
          <ac:picMkLst>
            <pc:docMk/>
            <pc:sldMk cId="1017070406" sldId="370"/>
            <ac:picMk id="6" creationId="{5624CAAE-0909-4B62-9AFB-75CF71699E7B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9:43.104" v="31" actId="1076"/>
        <pc:sldMkLst>
          <pc:docMk/>
          <pc:sldMk cId="112815768" sldId="372"/>
        </pc:sldMkLst>
        <pc:graphicFrameChg chg="del">
          <ac:chgData name="Fallon, Edmund" userId="86127db4-f138-4130-8ed0-5df681ebc455" providerId="ADAL" clId="{631E591F-A3CC-432D-8AAE-F527BC86435F}" dt="2023-01-05T17:29:39.061" v="29" actId="21"/>
          <ac:graphicFrameMkLst>
            <pc:docMk/>
            <pc:sldMk cId="112815768" sldId="372"/>
            <ac:graphicFrameMk id="8" creationId="{B667025B-E06B-4052-B3C3-4A4AE4B4FCDE}"/>
          </ac:graphicFrameMkLst>
        </pc:graphicFrameChg>
        <pc:picChg chg="add mod">
          <ac:chgData name="Fallon, Edmund" userId="86127db4-f138-4130-8ed0-5df681ebc455" providerId="ADAL" clId="{631E591F-A3CC-432D-8AAE-F527BC86435F}" dt="2023-01-05T17:29:43.104" v="31" actId="1076"/>
          <ac:picMkLst>
            <pc:docMk/>
            <pc:sldMk cId="112815768" sldId="372"/>
            <ac:picMk id="4" creationId="{E2434A00-8B4A-43FA-BA71-788C6B514F34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9:59.613" v="34" actId="1076"/>
        <pc:sldMkLst>
          <pc:docMk/>
          <pc:sldMk cId="2793671742" sldId="373"/>
        </pc:sldMkLst>
        <pc:graphicFrameChg chg="del">
          <ac:chgData name="Fallon, Edmund" userId="86127db4-f138-4130-8ed0-5df681ebc455" providerId="ADAL" clId="{631E591F-A3CC-432D-8AAE-F527BC86435F}" dt="2023-01-05T17:29:53.470" v="32" actId="21"/>
          <ac:graphicFrameMkLst>
            <pc:docMk/>
            <pc:sldMk cId="2793671742" sldId="373"/>
            <ac:graphicFrameMk id="8" creationId="{D8FDB3C3-3C89-4FE1-A301-79A0C10CB8CE}"/>
          </ac:graphicFrameMkLst>
        </pc:graphicFrameChg>
        <pc:picChg chg="add mod">
          <ac:chgData name="Fallon, Edmund" userId="86127db4-f138-4130-8ed0-5df681ebc455" providerId="ADAL" clId="{631E591F-A3CC-432D-8AAE-F527BC86435F}" dt="2023-01-05T17:29:59.613" v="34" actId="1076"/>
          <ac:picMkLst>
            <pc:docMk/>
            <pc:sldMk cId="2793671742" sldId="373"/>
            <ac:picMk id="4" creationId="{73072786-3B33-4B2D-8E67-1798727F9620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30:12.355" v="37" actId="1076"/>
        <pc:sldMkLst>
          <pc:docMk/>
          <pc:sldMk cId="3511324817" sldId="375"/>
        </pc:sldMkLst>
        <pc:graphicFrameChg chg="del">
          <ac:chgData name="Fallon, Edmund" userId="86127db4-f138-4130-8ed0-5df681ebc455" providerId="ADAL" clId="{631E591F-A3CC-432D-8AAE-F527BC86435F}" dt="2023-01-05T17:30:08.328" v="35" actId="21"/>
          <ac:graphicFrameMkLst>
            <pc:docMk/>
            <pc:sldMk cId="3511324817" sldId="375"/>
            <ac:graphicFrameMk id="9" creationId="{12C475B1-44DA-4CCF-BD73-9F02F8094F5A}"/>
          </ac:graphicFrameMkLst>
        </pc:graphicFrameChg>
        <pc:picChg chg="add mod">
          <ac:chgData name="Fallon, Edmund" userId="86127db4-f138-4130-8ed0-5df681ebc455" providerId="ADAL" clId="{631E591F-A3CC-432D-8AAE-F527BC86435F}" dt="2023-01-05T17:30:12.355" v="37" actId="1076"/>
          <ac:picMkLst>
            <pc:docMk/>
            <pc:sldMk cId="3511324817" sldId="375"/>
            <ac:picMk id="4" creationId="{E2DEB2EF-C254-4379-A186-BC9CDD205497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30:21.428" v="40" actId="1076"/>
        <pc:sldMkLst>
          <pc:docMk/>
          <pc:sldMk cId="1841409171" sldId="376"/>
        </pc:sldMkLst>
        <pc:graphicFrameChg chg="del">
          <ac:chgData name="Fallon, Edmund" userId="86127db4-f138-4130-8ed0-5df681ebc455" providerId="ADAL" clId="{631E591F-A3CC-432D-8AAE-F527BC86435F}" dt="2023-01-05T17:30:17.100" v="38" actId="21"/>
          <ac:graphicFrameMkLst>
            <pc:docMk/>
            <pc:sldMk cId="1841409171" sldId="376"/>
            <ac:graphicFrameMk id="8" creationId="{6A224F76-D695-4A57-B469-836974E09144}"/>
          </ac:graphicFrameMkLst>
        </pc:graphicFrameChg>
        <pc:picChg chg="add mod">
          <ac:chgData name="Fallon, Edmund" userId="86127db4-f138-4130-8ed0-5df681ebc455" providerId="ADAL" clId="{631E591F-A3CC-432D-8AAE-F527BC86435F}" dt="2023-01-05T17:30:21.428" v="40" actId="1076"/>
          <ac:picMkLst>
            <pc:docMk/>
            <pc:sldMk cId="1841409171" sldId="376"/>
            <ac:picMk id="4" creationId="{1478EC8D-5CEB-4967-9CEA-889B327919B0}"/>
          </ac:picMkLst>
        </pc:picChg>
      </pc:sldChg>
      <pc:sldChg chg="addSp delSp modSp mod">
        <pc:chgData name="Fallon, Edmund" userId="86127db4-f138-4130-8ed0-5df681ebc455" providerId="ADAL" clId="{631E591F-A3CC-432D-8AAE-F527BC86435F}" dt="2023-01-05T17:29:34.306" v="28" actId="1076"/>
        <pc:sldMkLst>
          <pc:docMk/>
          <pc:sldMk cId="3795859139" sldId="380"/>
        </pc:sldMkLst>
        <pc:graphicFrameChg chg="del">
          <ac:chgData name="Fallon, Edmund" userId="86127db4-f138-4130-8ed0-5df681ebc455" providerId="ADAL" clId="{631E591F-A3CC-432D-8AAE-F527BC86435F}" dt="2023-01-05T17:29:29.028" v="26" actId="21"/>
          <ac:graphicFrameMkLst>
            <pc:docMk/>
            <pc:sldMk cId="3795859139" sldId="380"/>
            <ac:graphicFrameMk id="9" creationId="{E6D6C4A8-7C52-4BC9-98C0-5579488611E1}"/>
          </ac:graphicFrameMkLst>
        </pc:graphicFrameChg>
        <pc:picChg chg="add mod">
          <ac:chgData name="Fallon, Edmund" userId="86127db4-f138-4130-8ed0-5df681ebc455" providerId="ADAL" clId="{631E591F-A3CC-432D-8AAE-F527BC86435F}" dt="2023-01-05T17:29:34.306" v="28" actId="1076"/>
          <ac:picMkLst>
            <pc:docMk/>
            <pc:sldMk cId="3795859139" sldId="380"/>
            <ac:picMk id="4" creationId="{4777B6D9-4CA5-445F-A97C-2C30EA101C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3608F-BC0D-44B1-A9C7-65124ACC509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46E5-6F80-4DC8-AD45-1BFDECD5F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29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2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3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4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9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3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05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9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31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27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8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57B6-E50B-4A4D-BBD0-25C79E87A3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9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1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D18D513B-155C-49D1-A614-215EDD5316AF}"/>
              </a:ext>
            </a:extLst>
          </p:cNvPr>
          <p:cNvSpPr/>
          <p:nvPr userDrawn="1"/>
        </p:nvSpPr>
        <p:spPr>
          <a:xfrm>
            <a:off x="0" y="6149667"/>
            <a:ext cx="12192000" cy="719533"/>
          </a:xfrm>
          <a:prstGeom prst="rect">
            <a:avLst/>
          </a:prstGeom>
          <a:solidFill>
            <a:srgbClr val="880088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</a:defRPr>
            </a:pPr>
            <a:endParaRPr sz="1088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36FAA9E6-66CA-4EB3-977C-D5DD086BAB0B}"/>
              </a:ext>
            </a:extLst>
          </p:cNvPr>
          <p:cNvSpPr/>
          <p:nvPr userDrawn="1"/>
        </p:nvSpPr>
        <p:spPr>
          <a:xfrm>
            <a:off x="0" y="8571"/>
            <a:ext cx="12192000" cy="6858665"/>
          </a:xfrm>
          <a:prstGeom prst="rect">
            <a:avLst/>
          </a:prstGeom>
          <a:noFill/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4292" tIns="24292" rIns="24292" bIns="24292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</a:defRPr>
            </a:pPr>
            <a:endParaRPr sz="1088">
              <a:solidFill>
                <a:schemeClr val="tx1"/>
              </a:solidFill>
              <a:ea typeface="ヒラギノ角ゴ Pro W3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87367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614083" y="124755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presentation</a:t>
            </a:r>
            <a:endParaRPr lang="en-GB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14083" y="2944338"/>
            <a:ext cx="9431338" cy="2291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Forename Surname</a:t>
            </a:r>
          </a:p>
          <a:p>
            <a:pPr lvl="0"/>
            <a:r>
              <a:rPr lang="en-GB"/>
              <a:t>Job Title</a:t>
            </a:r>
          </a:p>
          <a:p>
            <a:pPr lvl="0"/>
            <a:r>
              <a:rPr lang="en-GB"/>
              <a:t>Directorate</a:t>
            </a:r>
          </a:p>
          <a:p>
            <a:pPr lvl="0"/>
            <a:r>
              <a:rPr lang="en-GB"/>
              <a:t>Department</a:t>
            </a:r>
          </a:p>
          <a:p>
            <a:pPr lvl="0"/>
            <a:endParaRPr lang="en-GB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614083" y="6309662"/>
            <a:ext cx="379253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DD/MM/YY</a:t>
            </a:r>
            <a:endParaRPr lang="en-GB"/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21" y="6344439"/>
            <a:ext cx="1501616" cy="4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9941" y="6310924"/>
            <a:ext cx="3540125" cy="43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GB"/>
              <a:t>Forename Surname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941" y="201339"/>
            <a:ext cx="10515600" cy="580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u="sng" baseline="0">
                <a:uFill>
                  <a:solidFill>
                    <a:srgbClr val="66006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slides like this to give detail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49941" y="1281583"/>
            <a:ext cx="10515600" cy="4051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The heading is optional</a:t>
            </a:r>
          </a:p>
          <a:p>
            <a:pPr lvl="0"/>
            <a:r>
              <a:rPr lang="en-US"/>
              <a:t>Use 36pt or 30pt Arial for the main text</a:t>
            </a:r>
          </a:p>
          <a:p>
            <a:pPr lvl="0"/>
            <a:r>
              <a:rPr lang="en-US"/>
              <a:t>Keep bullet points short </a:t>
            </a:r>
          </a:p>
          <a:p>
            <a:pPr lvl="1"/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122894"/>
            <a:ext cx="12192000" cy="44824"/>
          </a:xfrm>
          <a:prstGeom prst="line">
            <a:avLst/>
          </a:prstGeom>
          <a:ln w="28575">
            <a:solidFill>
              <a:srgbClr val="8800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roydon Council Logo - trans - Cornerstone Grou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16" y="5986562"/>
            <a:ext cx="1646331" cy="11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2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1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3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2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9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F4B3-5EAE-4C17-BE05-E4E9B7944E23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A262-2FE9-4FEB-936B-33E440948C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1982446"/>
            <a:ext cx="7723450" cy="1325563"/>
          </a:xfrm>
        </p:spPr>
        <p:txBody>
          <a:bodyPr>
            <a:normAutofit fontScale="90000"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Business Intelligence, P</a:t>
            </a: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br>
              <a:rPr lang="en-GB" altLang="en-US">
                <a:solidFill>
                  <a:schemeClr val="bg1"/>
                </a:solidFill>
              </a:rPr>
            </a:br>
            <a:r>
              <a:rPr lang="en-GB" altLang="en-US" sz="4900"/>
              <a:t>Census 2021  </a:t>
            </a:r>
            <a:br>
              <a:rPr lang="en-GB" altLang="en-US"/>
            </a:br>
            <a:r>
              <a:rPr lang="en-GB" altLang="en-US">
                <a:solidFill>
                  <a:schemeClr val="bg1"/>
                </a:solidFill>
              </a:rPr>
              <a:t>&amp; Improvement Service</a:t>
            </a:r>
            <a:br>
              <a:rPr lang="en-GB" altLang="en-US"/>
            </a:br>
            <a:br>
              <a:rPr lang="en-GB" altLang="en-US">
                <a:solidFill>
                  <a:schemeClr val="bg1"/>
                </a:solidFill>
              </a:rPr>
            </a:b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5. Jan.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5BDC4-A34F-1032-12A8-39B0FBB2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259" y="2645227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Accommodation Type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478924" y="1054902"/>
            <a:ext cx="31919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Roughly 3 in 10 (29%) of Croydon residents are living in a purpose-built block of flats or tenement.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1 in 4 (24.7%) live in semi-detached properties.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1 in 4 (23.3%) live in terraced properties.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 in 8 (12.2%) live in detached properties.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About 1 in 12 (8.5%) live in part of a converted or shared house, including bedsits.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2.3% live in other types of accommodation.</a:t>
            </a:r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4E55E-D162-44BD-93F5-4B6AE092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3" y="952603"/>
            <a:ext cx="7882811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878" y="166550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Tenure in Croydon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619637" y="403835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Source: ONS Census 2021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4DED8-60D0-4F22-91F8-64FD6801150E}"/>
              </a:ext>
            </a:extLst>
          </p:cNvPr>
          <p:cNvSpPr txBox="1"/>
          <p:nvPr/>
        </p:nvSpPr>
        <p:spPr>
          <a:xfrm>
            <a:off x="540774" y="4695493"/>
            <a:ext cx="11159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proportion of Croydon residents who own their own homes has dropped from 58.8% in 2011 to 54.7% in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Private renting in Croydon has increased by 4.8% from 21.0% to 25.8%.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proportion of social rented housing has stayed the same at 17.9% from 2011 to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proportion of those living rent free has gone down from 1.1% in 2011 to 0.2% in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Shared ownership has not changed much over 10 years (1.4% in 2021 compared to 1.3% in 2011).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1ACC5-2BD8-44FE-900F-70CAFF3A0876}"/>
              </a:ext>
            </a:extLst>
          </p:cNvPr>
          <p:cNvSpPr txBox="1"/>
          <p:nvPr/>
        </p:nvSpPr>
        <p:spPr>
          <a:xfrm>
            <a:off x="6120580" y="3969526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Source: ONS Census 2011</a:t>
            </a: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1F313-ADD2-4B8A-A527-F6B576E7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97" y="773334"/>
            <a:ext cx="5297883" cy="3499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4CAAE-0909-4B62-9AFB-75CF71699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73" y="691002"/>
            <a:ext cx="508450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Occupancy rating (bedrooms)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03226" y="1415845"/>
            <a:ext cx="2920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Occupancy rating is a measure for under- or over- crowding.</a:t>
            </a:r>
          </a:p>
          <a:p>
            <a:pPr algn="l"/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10.4% of Croydon households have  fewer bedrooms than required (overcrowded).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22222"/>
              </a:solidFill>
              <a:latin typeface="open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53.7% of Croydon households have more bedrooms than required (under-occupied).</a:t>
            </a:r>
          </a:p>
          <a:p>
            <a:pPr algn="l"/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35.9% of Croydon households have an ideal number of bedrooms.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algn="l"/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0719D-4E58-46B0-A3D5-568246A54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0" y="1185002"/>
            <a:ext cx="7829769" cy="43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Occupancy rating (Rooms)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03226" y="1415845"/>
            <a:ext cx="2920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Occupancy rating is a measure for under- or over- crowding.</a:t>
            </a:r>
          </a:p>
          <a:p>
            <a:pPr algn="l"/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13.4% of Croydon households have fewer rooms than required (overcrowded).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22222"/>
              </a:solidFill>
              <a:latin typeface="open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59.7% of Croydon households have more rooms than required (under-occupied).</a:t>
            </a:r>
          </a:p>
          <a:p>
            <a:pPr algn="l"/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opensans"/>
              </a:rPr>
              <a:t>26.9% of Croydon households have an ideal number of rooms.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algn="l"/>
            <a:endParaRPr lang="en-US" sz="1400" b="0" i="0" dirty="0">
              <a:solidFill>
                <a:srgbClr val="222222"/>
              </a:solidFill>
              <a:effectLst/>
              <a:latin typeface="ope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7B6D9-4CA5-445F-A97C-2C30EA10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0" y="1124512"/>
            <a:ext cx="7937680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Car or Van availability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03226" y="1415845"/>
            <a:ext cx="2920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One in 3 (33.6%) of households in Croydon have no car or van. This is a higher proportion than England (23.5%) but lower than in London (42.1%).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Similar proportions (around 4 in 10) of households in Croydon, London and England have 1 car or van in their household.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England 1 in 4 (26.1%) of households have 2 cars or vans in their households.  This is a higher proportion than in Croydon (17.4%) and London (13.6%).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34A00-8B4A-43FA-BA71-788C6B51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4" y="1148424"/>
            <a:ext cx="7602371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Central Heating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538378" y="1170038"/>
            <a:ext cx="29201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Croydon, three quarters (74.7%) of households have central heating via the main gas only. This is a slightly higher rate than both London and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Croydon 1 in 10 (10.4%) of households heat their homes with electric only. This is higher than in England (8.7%) but lower than in London (12.6%).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Just over 8% of households in Croydon, London and England have 2 or more types of central heating.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2.0% of households in Croydon have no central heating.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72786-3B33-4B2D-8E67-1798727F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8" y="1170038"/>
            <a:ext cx="793768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C9F17-0193-4265-99A1-59CBA75986B5}"/>
              </a:ext>
            </a:extLst>
          </p:cNvPr>
          <p:cNvPicPr/>
          <p:nvPr/>
        </p:nvPicPr>
        <p:blipFill rotWithShape="1">
          <a:blip r:embed="rId3"/>
          <a:srcRect l="7754" t="29144" r="29354" b="9109"/>
          <a:stretch/>
        </p:blipFill>
        <p:spPr bwMode="auto">
          <a:xfrm>
            <a:off x="806246" y="452284"/>
            <a:ext cx="8947354" cy="4935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81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Number of Bedrooms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03226" y="1415845"/>
            <a:ext cx="2920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 bedroom properties in Croydon make up the highest proportion (34.2%) of number of bedroom properties in the borough.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1 in 5 (19.4%) of properties in Croydon have 4 or more bedrooms.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3 in 10 properties (29.1%) of properties in Croydon have 2 bedrooms.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17.3% of households in Croydon which have only 1 bedroom.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EB2EF-C254-4379-A186-BC9CDD20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26" y="1037499"/>
            <a:ext cx="8181541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/>
              <a:t>Edmund Fallon, Census </a:t>
            </a:r>
            <a:r>
              <a:rPr lang="en-GB" dirty="0"/>
              <a:t>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926" y="192613"/>
            <a:ext cx="10515600" cy="841166"/>
          </a:xfrm>
        </p:spPr>
        <p:txBody>
          <a:bodyPr>
            <a:normAutofit/>
          </a:bodyPr>
          <a:lstStyle/>
          <a:p>
            <a:r>
              <a:rPr lang="en-GB" sz="3200" dirty="0"/>
              <a:t>Number of </a:t>
            </a:r>
            <a:r>
              <a:rPr lang="en-GB" dirty="0"/>
              <a:t>R</a:t>
            </a:r>
            <a:r>
              <a:rPr lang="en-GB" sz="3200" dirty="0"/>
              <a:t>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411926" y="5646474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603226" y="1415845"/>
            <a:ext cx="2920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Croydon has 41.4% of households living in properties with 5 or more rooms.  In London the proportion is 31.7% and in England it is 37.7%.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Households with between 3 and 5 rooms make up 69.4% of all Croydon households. This contrasts with 68.1% for London and 74.0% for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Households with 7 or more rooms make up 5.3% of all households in Croydon compared with 4.6% in London and 6.3% in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F5392-328B-436E-80CC-FA40F5A36BFF}"/>
              </a:ext>
            </a:extLst>
          </p:cNvPr>
          <p:cNvSpPr txBox="1"/>
          <p:nvPr/>
        </p:nvSpPr>
        <p:spPr>
          <a:xfrm>
            <a:off x="4159762" y="432620"/>
            <a:ext cx="7620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opensans"/>
              </a:rPr>
              <a:t>(Excludes bathrooms, toilets, halls or landings, kitchens, conservatories or utility rooms.) 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8EC8D-5CEB-4967-9CEA-889B3279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26" y="1236736"/>
            <a:ext cx="791939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9" y="1582994"/>
            <a:ext cx="9674942" cy="3637935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/>
              <a:t>Housing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5300" dirty="0"/>
              <a:t>Census 2021</a:t>
            </a:r>
            <a:r>
              <a:rPr lang="en-GB" altLang="en-US" sz="5300" dirty="0">
                <a:solidFill>
                  <a:schemeClr val="bg1"/>
                </a:solidFill>
              </a:rPr>
              <a:t>Service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5. Jan. 2023</a:t>
            </a:r>
          </a:p>
        </p:txBody>
      </p:sp>
    </p:spTree>
    <p:extLst>
      <p:ext uri="{BB962C8B-B14F-4D97-AF65-F5344CB8AC3E}">
        <p14:creationId xmlns:p14="http://schemas.microsoft.com/office/powerpoint/2010/main" val="414189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5. Jan.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DBAB6-C1D2-47E7-807A-512D7F5CF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5" t="45072" r="49293" b="27689"/>
          <a:stretch/>
        </p:blipFill>
        <p:spPr>
          <a:xfrm>
            <a:off x="627873" y="95757"/>
            <a:ext cx="9499353" cy="54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2192594"/>
            <a:ext cx="9332404" cy="1946787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DD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5 Jan.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5D4DA-5978-4BAE-B89D-178A597E2C15}"/>
              </a:ext>
            </a:extLst>
          </p:cNvPr>
          <p:cNvPicPr/>
          <p:nvPr/>
        </p:nvPicPr>
        <p:blipFill rotWithShape="1">
          <a:blip r:embed="rId2"/>
          <a:srcRect l="6092" t="29367" r="29026" b="9474"/>
          <a:stretch/>
        </p:blipFill>
        <p:spPr bwMode="auto">
          <a:xfrm>
            <a:off x="873759" y="353961"/>
            <a:ext cx="10080687" cy="5565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09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Communal Establishment residents by age &amp; sex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773453" y="974652"/>
            <a:ext cx="30390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were only 1,601 males and 1,572 females in communal establishments on Census day, in March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Three quarters (75.4%) of males were aged 0-74 years compared to 46.4% of females in the same age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higher promotion of females (53.6%) were aged 75 and over compared to males in the same age range (24.6%).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Croydon has the 14</a:t>
            </a:r>
            <a:r>
              <a:rPr lang="en-GB" sz="1400" baseline="30000" dirty="0"/>
              <a:t>th</a:t>
            </a:r>
            <a:r>
              <a:rPr lang="en-GB" sz="1400" dirty="0"/>
              <a:t> highest number of residents in communal establishments in London which does seem particularly low considering Croydon is the most highly populated London borough.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5443F-F945-4E18-92A3-076901B1D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6" y="1018318"/>
            <a:ext cx="8376630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Communal Establishment management &amp; type 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7776775" y="886163"/>
            <a:ext cx="3497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Nearly 8 in 10 (79.3%) of Croydon residents in communal establishments are in medical or care establishments.  This proportion is far greater than in London and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London and England have a higher proportion of residents in “Other” establishments which would include the following: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29F70A-8A57-449D-803F-CD91775E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70129"/>
              </p:ext>
            </p:extLst>
          </p:nvPr>
        </p:nvGraphicFramePr>
        <p:xfrm>
          <a:off x="8298426" y="2917488"/>
          <a:ext cx="3716592" cy="2865120"/>
        </p:xfrm>
        <a:graphic>
          <a:graphicData uri="http://schemas.openxmlformats.org/drawingml/2006/table">
            <a:tbl>
              <a:tblPr/>
              <a:tblGrid>
                <a:gridCol w="3716592">
                  <a:extLst>
                    <a:ext uri="{9D8B030D-6E8A-4147-A177-3AD203B41FA5}">
                      <a16:colId xmlns:a16="http://schemas.microsoft.com/office/drawing/2014/main" val="3898741506"/>
                    </a:ext>
                  </a:extLst>
                </a:gridCol>
              </a:tblGrid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04772"/>
                  </a:ext>
                </a:extLst>
              </a:tr>
              <a:tr h="209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Prison service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537292"/>
                  </a:ext>
                </a:extLst>
              </a:tr>
              <a:tr h="15066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Approved premises (probation or bail hostel)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505328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Detention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centres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other detention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67686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825987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Hotel, guest house, B&amp;B or youth hostel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488"/>
                  </a:ext>
                </a:extLst>
              </a:tr>
              <a:tr h="1418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Hostel or temporary shelter for the homeless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092473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Holiday accommodation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499626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travel or temporary accommodation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862829"/>
                  </a:ext>
                </a:extLst>
              </a:tr>
              <a:tr h="18151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Religious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435903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Staff or worker accommodation or Other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845572"/>
                  </a:ext>
                </a:extLst>
              </a:tr>
              <a:tr h="42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establishment: Staff or worker accommodation or Other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26575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B4ACE8-28E6-49AF-BCAF-0B4E03EC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85" y="1073027"/>
            <a:ext cx="721219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Second Address indicator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7" y="5773481"/>
            <a:ext cx="2970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Source: ONS Census 2021, ONS Census 2011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8773453" y="974653"/>
            <a:ext cx="28793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96.4% of Croydon residents did not have a second address in 2021 which is the same proportion as in Census 2011, 10 years earlier.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London and England, the proportion of residents with no second address has not changed much in 10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London there has been a 1% increase, from 2011 to 2021, in the proportion of residents with a second home outside the 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England the proportion of residents with a second home in the UK or outside the UK has increased from 5.2% to 5.4%.</a:t>
            </a:r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62EBC-0D4A-495D-B116-572F24DC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3" y="1084170"/>
            <a:ext cx="8102286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9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9637" y="6299291"/>
            <a:ext cx="3540125" cy="4302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Edmund Fallon, Census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8020" y="231861"/>
            <a:ext cx="10515600" cy="841166"/>
          </a:xfrm>
        </p:spPr>
        <p:txBody>
          <a:bodyPr>
            <a:normAutofit/>
          </a:bodyPr>
          <a:lstStyle/>
          <a:p>
            <a:r>
              <a:rPr lang="en-GB" dirty="0"/>
              <a:t>Purpose of Second Address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9C051-5DFB-4040-9305-63979E1457B0}"/>
              </a:ext>
            </a:extLst>
          </p:cNvPr>
          <p:cNvSpPr txBox="1"/>
          <p:nvPr/>
        </p:nvSpPr>
        <p:spPr>
          <a:xfrm>
            <a:off x="1031358" y="5773479"/>
            <a:ext cx="1995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/>
              <a:t>Source: ONS Census 2021</a:t>
            </a:r>
            <a:endParaRPr lang="en-GB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76A8F-C84B-4E75-B6B5-8DDD76DC8221}"/>
              </a:ext>
            </a:extLst>
          </p:cNvPr>
          <p:cNvSpPr txBox="1"/>
          <p:nvPr/>
        </p:nvSpPr>
        <p:spPr>
          <a:xfrm>
            <a:off x="9107749" y="1670171"/>
            <a:ext cx="2879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30% of second addresses for Croydon residents are another parent or guardian’s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15.9% are holiday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13.5% are a partner’s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7.9% are another address when working away from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28.3% are other second addresses.</a:t>
            </a:r>
          </a:p>
          <a:p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9165A-B921-4DDC-9C2E-2659C0BF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34" y="1094002"/>
            <a:ext cx="7931583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6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44" y="2192594"/>
            <a:ext cx="9332404" cy="1946787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Business Intelligence, P</a:t>
            </a:r>
            <a:br>
              <a:rPr lang="en-GB" altLang="en-US" dirty="0">
                <a:solidFill>
                  <a:schemeClr val="bg1"/>
                </a:solidFill>
              </a:rPr>
            </a:b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DD</a:t>
            </a:r>
            <a:br>
              <a:rPr lang="en-GB" altLang="en-US" dirty="0"/>
            </a:br>
            <a:br>
              <a:rPr lang="en-GB" altLang="en-US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5 Jan.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FC936-6B52-41D4-A7E2-8ECD27439B9E}"/>
              </a:ext>
            </a:extLst>
          </p:cNvPr>
          <p:cNvPicPr/>
          <p:nvPr/>
        </p:nvPicPr>
        <p:blipFill rotWithShape="1">
          <a:blip r:embed="rId2"/>
          <a:srcRect l="7610" t="28708" r="32708" b="5435"/>
          <a:stretch/>
        </p:blipFill>
        <p:spPr bwMode="auto">
          <a:xfrm>
            <a:off x="1282148" y="397564"/>
            <a:ext cx="8816009" cy="5526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09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1260</Words>
  <Application>Microsoft Office PowerPoint</Application>
  <PresentationFormat>Widescreen</PresentationFormat>
  <Paragraphs>154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opensans</vt:lpstr>
      <vt:lpstr>Office Theme</vt:lpstr>
      <vt:lpstr>Business Intelligence, P    Census 2021   &amp; Improvement Service  </vt:lpstr>
      <vt:lpstr>Business Intelligence, P Housing  Census 2021Service  </vt:lpstr>
      <vt:lpstr>PowerPoint Presentation</vt:lpstr>
      <vt:lpstr>Business Intelligence, P  DD  </vt:lpstr>
      <vt:lpstr>Communal Establishment residents by age &amp; sex</vt:lpstr>
      <vt:lpstr>Communal Establishment management &amp; type </vt:lpstr>
      <vt:lpstr>Second Address indicator</vt:lpstr>
      <vt:lpstr>Purpose of Second Address</vt:lpstr>
      <vt:lpstr>Business Intelligence, P  DD  </vt:lpstr>
      <vt:lpstr>Accommodation Type</vt:lpstr>
      <vt:lpstr>Tenure in Croydon</vt:lpstr>
      <vt:lpstr>Occupancy rating (bedrooms)</vt:lpstr>
      <vt:lpstr>Occupancy rating (Rooms)</vt:lpstr>
      <vt:lpstr>Car or Van availability</vt:lpstr>
      <vt:lpstr>Central Heating</vt:lpstr>
      <vt:lpstr>PowerPoint Presentation</vt:lpstr>
      <vt:lpstr>Number of Bedrooms</vt:lpstr>
      <vt:lpstr>Number of Rooms</vt:lpstr>
    </vt:vector>
  </TitlesOfParts>
  <Company>LBC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Performance Framework</dc:title>
  <dc:creator>Byles, Katie</dc:creator>
  <cp:lastModifiedBy>Fallon, Edmund</cp:lastModifiedBy>
  <cp:revision>8</cp:revision>
  <dcterms:created xsi:type="dcterms:W3CDTF">2020-12-03T14:44:51Z</dcterms:created>
  <dcterms:modified xsi:type="dcterms:W3CDTF">2023-01-05T17:30:25Z</dcterms:modified>
</cp:coreProperties>
</file>