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15" r:id="rId3"/>
    <p:sldId id="321" r:id="rId4"/>
    <p:sldId id="267" r:id="rId5"/>
    <p:sldId id="320" r:id="rId6"/>
    <p:sldId id="310" r:id="rId7"/>
    <p:sldId id="318" r:id="rId8"/>
    <p:sldId id="316" r:id="rId9"/>
    <p:sldId id="309" r:id="rId10"/>
    <p:sldId id="269" r:id="rId11"/>
    <p:sldId id="295" r:id="rId12"/>
    <p:sldId id="319" r:id="rId13"/>
    <p:sldId id="311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llon, Edmund" initials="FE" lastIdx="1" clrIdx="0">
    <p:extLst>
      <p:ext uri="{19B8F6BF-5375-455C-9EA6-DF929625EA0E}">
        <p15:presenceInfo xmlns:p15="http://schemas.microsoft.com/office/powerpoint/2012/main" userId="S::281609@croydon.gov.uk::86127db4-f138-4130-8ed0-5df681ebc4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94660"/>
  </p:normalViewPr>
  <p:slideViewPr>
    <p:cSldViewPr snapToGrid="0">
      <p:cViewPr varScale="1">
        <p:scale>
          <a:sx n="78" d="100"/>
          <a:sy n="78" d="100"/>
        </p:scale>
        <p:origin x="53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Croydon Households (Council Tax households)</a:t>
            </a:r>
          </a:p>
        </c:rich>
      </c:tx>
      <c:layout>
        <c:manualLayout>
          <c:xMode val="edge"/>
          <c:yMode val="edge"/>
          <c:x val="0.14979867161636046"/>
          <c:y val="2.50988071431939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5964500921688"/>
          <c:y val="0.17482236735675682"/>
          <c:w val="0.85828835331902331"/>
          <c:h val="0.74599457461627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W01_EF!$A$42</c:f>
              <c:strCache>
                <c:ptCount val="1"/>
                <c:pt idx="0">
                  <c:v>Croydon Households (Council Tax occupied households)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W01_EF!$B$41:$C$41</c:f>
              <c:strCache>
                <c:ptCount val="2"/>
                <c:pt idx="0">
                  <c:v>Census 2021</c:v>
                </c:pt>
                <c:pt idx="1">
                  <c:v>Census 2011</c:v>
                </c:pt>
              </c:strCache>
            </c:strRef>
          </c:cat>
          <c:val>
            <c:numRef>
              <c:f>W01_EF!$B$42:$C$42</c:f>
              <c:numCache>
                <c:formatCode>#,##0_ ;\-#,##0\ </c:formatCode>
                <c:ptCount val="2"/>
                <c:pt idx="0">
                  <c:v>158100</c:v>
                </c:pt>
                <c:pt idx="1">
                  <c:v>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E2-490D-804E-F6E107829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9021160"/>
        <c:axId val="399023128"/>
      </c:barChart>
      <c:catAx>
        <c:axId val="399021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023128"/>
        <c:crosses val="autoZero"/>
        <c:auto val="1"/>
        <c:lblAlgn val="ctr"/>
        <c:lblOffset val="100"/>
        <c:noMultiLvlLbl val="0"/>
      </c:catAx>
      <c:valAx>
        <c:axId val="399023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021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44834250617173"/>
          <c:y val="0.1453220933590928"/>
          <c:w val="0.86171363697833858"/>
          <c:h val="0.775085043736577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W01_EF!$A$28</c:f>
              <c:strCache>
                <c:ptCount val="1"/>
                <c:pt idx="0">
                  <c:v>Croydon Census estimate of usual residents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W01_EF!$B$27:$C$27</c:f>
              <c:strCache>
                <c:ptCount val="2"/>
                <c:pt idx="0">
                  <c:v>Census 2021</c:v>
                </c:pt>
                <c:pt idx="1">
                  <c:v>Census 2011</c:v>
                </c:pt>
              </c:strCache>
            </c:strRef>
          </c:cat>
          <c:val>
            <c:numRef>
              <c:f>W01_EF!$B$28:$C$28</c:f>
              <c:numCache>
                <c:formatCode>#,##0_ ;\-#,##0\ </c:formatCode>
                <c:ptCount val="2"/>
                <c:pt idx="0">
                  <c:v>390800</c:v>
                </c:pt>
                <c:pt idx="1">
                  <c:v>363400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9A-4D89-B262-FC1184C41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6745520"/>
        <c:axId val="626741584"/>
      </c:barChart>
      <c:catAx>
        <c:axId val="62674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741584"/>
        <c:crosses val="autoZero"/>
        <c:auto val="1"/>
        <c:lblAlgn val="ctr"/>
        <c:lblOffset val="100"/>
        <c:noMultiLvlLbl val="0"/>
      </c:catAx>
      <c:valAx>
        <c:axId val="62674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74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Croydon Population by Sex</a:t>
            </a:r>
            <a:r>
              <a:rPr lang="en-GB" baseline="0"/>
              <a:t> from Census 2011 to Census 2021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921759622417948E-2"/>
          <c:y val="0.16429049531459169"/>
          <c:w val="0.91077307013798559"/>
          <c:h val="0.7021869630753986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72188"/>
              </a:solidFill>
              <a:ln>
                <a:solidFill>
                  <a:srgbClr val="97218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1E-4DF2-8B80-3BC4B8BE126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1E-4DF2-8B80-3BC4B8BE126A}"/>
              </c:ext>
            </c:extLst>
          </c:dPt>
          <c:dPt>
            <c:idx val="3"/>
            <c:invertIfNegative val="0"/>
            <c:bubble3D val="0"/>
            <c:spPr>
              <a:solidFill>
                <a:srgbClr val="972188"/>
              </a:solidFill>
              <a:ln>
                <a:solidFill>
                  <a:srgbClr val="97218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1E-4DF2-8B80-3BC4B8BE126A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D1E-4DF2-8B80-3BC4B8BE126A}"/>
              </c:ext>
            </c:extLst>
          </c:dPt>
          <c:dPt>
            <c:idx val="6"/>
            <c:invertIfNegative val="0"/>
            <c:bubble3D val="0"/>
            <c:spPr>
              <a:solidFill>
                <a:srgbClr val="972188"/>
              </a:solidFill>
              <a:ln>
                <a:solidFill>
                  <a:srgbClr val="97218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D1E-4DF2-8B80-3BC4B8BE126A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D1E-4DF2-8B80-3BC4B8BE12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W01_EF!$A$60:$I$61</c:f>
              <c:multiLvlStrCache>
                <c:ptCount val="9"/>
                <c:lvl>
                  <c:pt idx="0">
                    <c:v>Total</c:v>
                  </c:pt>
                  <c:pt idx="1">
                    <c:v>Male</c:v>
                  </c:pt>
                  <c:pt idx="2">
                    <c:v>Female</c:v>
                  </c:pt>
                  <c:pt idx="3">
                    <c:v>Total</c:v>
                  </c:pt>
                  <c:pt idx="4">
                    <c:v>Male</c:v>
                  </c:pt>
                  <c:pt idx="5">
                    <c:v>Female</c:v>
                  </c:pt>
                  <c:pt idx="6">
                    <c:v>Total</c:v>
                  </c:pt>
                  <c:pt idx="7">
                    <c:v>Male</c:v>
                  </c:pt>
                  <c:pt idx="8">
                    <c:v>Female</c:v>
                  </c:pt>
                </c:lvl>
                <c:lvl>
                  <c:pt idx="0">
                    <c:v>2021 Census</c:v>
                  </c:pt>
                  <c:pt idx="3">
                    <c:v>2011 Census</c:v>
                  </c:pt>
                  <c:pt idx="6">
                    <c:v>2021 change from 2011</c:v>
                  </c:pt>
                </c:lvl>
              </c:multiLvlStrCache>
            </c:multiLvlStrRef>
          </c:cat>
          <c:val>
            <c:numRef>
              <c:f>W01_EF!$A$62:$I$62</c:f>
              <c:numCache>
                <c:formatCode>#,##0</c:formatCode>
                <c:ptCount val="9"/>
                <c:pt idx="0">
                  <c:v>390800</c:v>
                </c:pt>
                <c:pt idx="1">
                  <c:v>187800</c:v>
                </c:pt>
                <c:pt idx="2">
                  <c:v>203000</c:v>
                </c:pt>
                <c:pt idx="3">
                  <c:v>363400</c:v>
                </c:pt>
                <c:pt idx="4">
                  <c:v>176200</c:v>
                </c:pt>
                <c:pt idx="5">
                  <c:v>187200</c:v>
                </c:pt>
                <c:pt idx="6">
                  <c:v>27400</c:v>
                </c:pt>
                <c:pt idx="7">
                  <c:v>11600</c:v>
                </c:pt>
                <c:pt idx="8">
                  <c:v>15800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D1E-4DF2-8B80-3BC4B8BE126A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W01_EF!$A$60:$I$61</c:f>
              <c:multiLvlStrCache>
                <c:ptCount val="9"/>
                <c:lvl>
                  <c:pt idx="0">
                    <c:v>Total</c:v>
                  </c:pt>
                  <c:pt idx="1">
                    <c:v>Male</c:v>
                  </c:pt>
                  <c:pt idx="2">
                    <c:v>Female</c:v>
                  </c:pt>
                  <c:pt idx="3">
                    <c:v>Total</c:v>
                  </c:pt>
                  <c:pt idx="4">
                    <c:v>Male</c:v>
                  </c:pt>
                  <c:pt idx="5">
                    <c:v>Female</c:v>
                  </c:pt>
                  <c:pt idx="6">
                    <c:v>Total</c:v>
                  </c:pt>
                  <c:pt idx="7">
                    <c:v>Male</c:v>
                  </c:pt>
                  <c:pt idx="8">
                    <c:v>Female</c:v>
                  </c:pt>
                </c:lvl>
                <c:lvl>
                  <c:pt idx="0">
                    <c:v>2021 Census</c:v>
                  </c:pt>
                  <c:pt idx="3">
                    <c:v>2011 Census</c:v>
                  </c:pt>
                  <c:pt idx="6">
                    <c:v>2021 change from 2011</c:v>
                  </c:pt>
                </c:lvl>
              </c:multiLvlStrCache>
            </c:multiLvlStrRef>
          </c:cat>
          <c:val>
            <c:numRef>
              <c:f>W01_EF!$A$63:$I$63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D-BD1E-4DF2-8B80-3BC4B8BE1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6050616"/>
        <c:axId val="1016051272"/>
      </c:barChart>
      <c:catAx>
        <c:axId val="1016050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6051272"/>
        <c:crosses val="autoZero"/>
        <c:auto val="1"/>
        <c:lblAlgn val="ctr"/>
        <c:lblOffset val="100"/>
        <c:noMultiLvlLbl val="0"/>
      </c:catAx>
      <c:valAx>
        <c:axId val="1016051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6050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319559242958946E-2"/>
          <c:y val="0.23348799872285853"/>
          <c:w val="0.89035710259787681"/>
          <c:h val="0.6504316269780018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W04_EF!$B$175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(W04_EF!$C$174,W04_EF!$F$174)</c:f>
              <c:strCache>
                <c:ptCount val="2"/>
                <c:pt idx="0">
                  <c:v>2021 estimate</c:v>
                </c:pt>
                <c:pt idx="1">
                  <c:v>2011 estimate</c:v>
                </c:pt>
              </c:strCache>
            </c:strRef>
          </c:cat>
          <c:val>
            <c:numRef>
              <c:f>(W04_EF!$C$175,W04_EF!$F$175)</c:f>
              <c:numCache>
                <c:formatCode>0.0%</c:formatCode>
                <c:ptCount val="2"/>
                <c:pt idx="0">
                  <c:v>0.51944728761514847</c:v>
                </c:pt>
                <c:pt idx="1">
                  <c:v>0.51513483764446888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47-4087-B077-4D80FE68B370}"/>
            </c:ext>
          </c:extLst>
        </c:ser>
        <c:ser>
          <c:idx val="1"/>
          <c:order val="1"/>
          <c:tx>
            <c:strRef>
              <c:f>W04_EF!$B$176</c:f>
              <c:strCache>
                <c:ptCount val="1"/>
                <c:pt idx="0">
                  <c:v>Male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(W04_EF!$C$174,W04_EF!$F$174)</c:f>
              <c:strCache>
                <c:ptCount val="2"/>
                <c:pt idx="0">
                  <c:v>2021 estimate</c:v>
                </c:pt>
                <c:pt idx="1">
                  <c:v>2011 estimate</c:v>
                </c:pt>
              </c:strCache>
            </c:strRef>
          </c:cat>
          <c:val>
            <c:numRef>
              <c:f>(W04_EF!$C$176,W04_EF!$F$176)</c:f>
              <c:numCache>
                <c:formatCode>0.0%</c:formatCode>
                <c:ptCount val="2"/>
                <c:pt idx="0">
                  <c:v>0.48055271238485159</c:v>
                </c:pt>
                <c:pt idx="1">
                  <c:v>0.48486516235553112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47-4087-B077-4D80FE68B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1562016"/>
        <c:axId val="1051560376"/>
      </c:barChart>
      <c:catAx>
        <c:axId val="105156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560376"/>
        <c:crosses val="autoZero"/>
        <c:auto val="1"/>
        <c:lblAlgn val="ctr"/>
        <c:lblOffset val="100"/>
        <c:noMultiLvlLbl val="0"/>
      </c:catAx>
      <c:valAx>
        <c:axId val="1051560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56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464645114720055"/>
          <c:y val="2.6589823307781268E-2"/>
          <c:w val="0.34750743657042871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3608F-BC0D-44B1-A9C7-65124ACC509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046E5-6F80-4DC8-AD45-1BFDECD5F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53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36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887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68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14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01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48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92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16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421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049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06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722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92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33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61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24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D18D513B-155C-49D1-A614-215EDD5316AF}"/>
              </a:ext>
            </a:extLst>
          </p:cNvPr>
          <p:cNvSpPr/>
          <p:nvPr userDrawn="1"/>
        </p:nvSpPr>
        <p:spPr>
          <a:xfrm>
            <a:off x="0" y="6149667"/>
            <a:ext cx="12192000" cy="719533"/>
          </a:xfrm>
          <a:prstGeom prst="rect">
            <a:avLst/>
          </a:prstGeom>
          <a:solidFill>
            <a:srgbClr val="880088"/>
          </a:solidFill>
          <a:ln w="3175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24292" tIns="24292" rIns="24292" bIns="2429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</a:defRPr>
            </a:pPr>
            <a:endParaRPr sz="1088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36FAA9E6-66CA-4EB3-977C-D5DD086BAB0B}"/>
              </a:ext>
            </a:extLst>
          </p:cNvPr>
          <p:cNvSpPr/>
          <p:nvPr userDrawn="1"/>
        </p:nvSpPr>
        <p:spPr>
          <a:xfrm>
            <a:off x="0" y="8571"/>
            <a:ext cx="12192000" cy="6858665"/>
          </a:xfrm>
          <a:prstGeom prst="rect">
            <a:avLst/>
          </a:prstGeom>
          <a:noFill/>
          <a:ln w="3175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24292" tIns="24292" rIns="24292" bIns="2429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</a:defRPr>
            </a:pPr>
            <a:endParaRPr sz="1088">
              <a:solidFill>
                <a:schemeClr val="tx1"/>
              </a:solidFill>
              <a:ea typeface="ヒラギノ角ゴ Pro W3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587367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614083" y="124755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</a:t>
            </a:r>
            <a:endParaRPr lang="en-GB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 hasCustomPrompt="1"/>
          </p:nvPr>
        </p:nvSpPr>
        <p:spPr>
          <a:xfrm>
            <a:off x="614083" y="2944338"/>
            <a:ext cx="9431338" cy="2291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Forename Surname</a:t>
            </a:r>
          </a:p>
          <a:p>
            <a:pPr lvl="0"/>
            <a:r>
              <a:rPr lang="en-GB" dirty="0"/>
              <a:t>Job Title</a:t>
            </a:r>
          </a:p>
          <a:p>
            <a:pPr lvl="0"/>
            <a:r>
              <a:rPr lang="en-GB" dirty="0"/>
              <a:t>Directorate</a:t>
            </a:r>
          </a:p>
          <a:p>
            <a:pPr lvl="0"/>
            <a:r>
              <a:rPr lang="en-GB" dirty="0"/>
              <a:t>Department</a:t>
            </a:r>
          </a:p>
          <a:p>
            <a:pPr lvl="0"/>
            <a:endParaRPr lang="en-GB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614083" y="6309662"/>
            <a:ext cx="379253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DD/MM/YY</a:t>
            </a:r>
            <a:endParaRPr lang="en-GB" dirty="0"/>
          </a:p>
        </p:txBody>
      </p:sp>
      <p:pic>
        <p:nvPicPr>
          <p:cNvPr id="15" name="Pictur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1" y="6344439"/>
            <a:ext cx="1501616" cy="4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8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49941" y="6310924"/>
            <a:ext cx="3540125" cy="430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Forename Surname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941" y="201339"/>
            <a:ext cx="10515600" cy="580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u="sng" baseline="0">
                <a:uFill>
                  <a:solidFill>
                    <a:srgbClr val="66006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Use slides like this to give detail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49941" y="1281583"/>
            <a:ext cx="10515600" cy="405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571500">
              <a:buFont typeface="Arial" panose="020B0604020202020204" pitchFamily="34" charset="0"/>
              <a:buChar char="•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The heading is optional</a:t>
            </a:r>
          </a:p>
          <a:p>
            <a:pPr lvl="0"/>
            <a:r>
              <a:rPr lang="en-US" dirty="0"/>
              <a:t>Use 36pt or 30pt Arial for the main text</a:t>
            </a:r>
          </a:p>
          <a:p>
            <a:pPr lvl="0"/>
            <a:r>
              <a:rPr lang="en-US" dirty="0"/>
              <a:t>Keep bullet points short </a:t>
            </a:r>
          </a:p>
          <a:p>
            <a:pPr lvl="1"/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122894"/>
            <a:ext cx="12192000" cy="44824"/>
          </a:xfrm>
          <a:prstGeom prst="line">
            <a:avLst/>
          </a:prstGeom>
          <a:ln w="28575">
            <a:solidFill>
              <a:srgbClr val="8800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roydon Council Logo - trans - Cornerstone Grou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16" y="5986562"/>
            <a:ext cx="1646331" cy="11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8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826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11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63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32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476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47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6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39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AF4B3-5EAE-4C17-BE05-E4E9B7944E23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0A262-2FE9-4FEB-936B-33E44094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1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s.gov.uk/census/censustransformationprogramme/census2021outputs/releaseplan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744" y="1982446"/>
            <a:ext cx="7723450" cy="1325563"/>
          </a:xfrm>
        </p:spPr>
        <p:txBody>
          <a:bodyPr>
            <a:normAutofit fontScale="90000"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Business Intelligence, P</a:t>
            </a:r>
            <a:br>
              <a:rPr lang="en-GB" altLang="en-US" dirty="0">
                <a:solidFill>
                  <a:schemeClr val="bg1"/>
                </a:solidFill>
              </a:rPr>
            </a:br>
            <a:br>
              <a:rPr lang="en-GB" altLang="en-US" dirty="0">
                <a:solidFill>
                  <a:schemeClr val="bg1"/>
                </a:solidFill>
              </a:rPr>
            </a:br>
            <a:br>
              <a:rPr lang="en-GB" altLang="en-US" dirty="0">
                <a:solidFill>
                  <a:schemeClr val="bg1"/>
                </a:solidFill>
              </a:rPr>
            </a:b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sz="4900" dirty="0"/>
              <a:t>Census 2021  </a:t>
            </a:r>
            <a:br>
              <a:rPr lang="en-GB" altLang="en-US" dirty="0"/>
            </a:br>
            <a:r>
              <a:rPr lang="en-GB" altLang="en-US" dirty="0">
                <a:solidFill>
                  <a:schemeClr val="bg1"/>
                </a:solidFill>
              </a:rPr>
              <a:t>&amp; Improvement Service</a:t>
            </a:r>
            <a:br>
              <a:rPr lang="en-GB" altLang="en-US" dirty="0"/>
            </a:br>
            <a:br>
              <a:rPr lang="en-GB" altLang="en-US" dirty="0">
                <a:solidFill>
                  <a:schemeClr val="bg1"/>
                </a:solidFill>
              </a:rPr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28 June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5BDC4-A34F-1032-12A8-39B0FBB2C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259" y="2645227"/>
            <a:ext cx="3352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8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7169" y="238097"/>
            <a:ext cx="10515600" cy="841166"/>
          </a:xfrm>
        </p:spPr>
        <p:txBody>
          <a:bodyPr>
            <a:normAutofit fontScale="90000"/>
          </a:bodyPr>
          <a:lstStyle/>
          <a:p>
            <a:r>
              <a:rPr lang="en-GB" dirty="0"/>
              <a:t>Population change (%) by age group in England 2011-21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365F67-7495-DF6C-9572-6F18BBED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152" y="1428014"/>
            <a:ext cx="7418136" cy="4522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403F49-6331-507D-1A4E-0B6A3413F74A}"/>
              </a:ext>
            </a:extLst>
          </p:cNvPr>
          <p:cNvSpPr txBox="1"/>
          <p:nvPr/>
        </p:nvSpPr>
        <p:spPr>
          <a:xfrm>
            <a:off x="1235712" y="2090172"/>
            <a:ext cx="47233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Overall, in England, there has been an increase of 20.1% in people aged 65 years and over, an increase of 3.6% in people aged 15 to 64 years, and an increase of 5.0% in children aged under 15 years.</a:t>
            </a:r>
            <a:endParaRPr lang="en-GB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49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7169" y="238097"/>
            <a:ext cx="10515600" cy="841166"/>
          </a:xfrm>
        </p:spPr>
        <p:txBody>
          <a:bodyPr>
            <a:normAutofit fontScale="90000"/>
          </a:bodyPr>
          <a:lstStyle/>
          <a:p>
            <a:r>
              <a:rPr lang="en-GB" dirty="0"/>
              <a:t>Population change (%) by age group in Croydon 2011-2021</a:t>
            </a: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C4607-D333-F2AA-A4FC-896C87257D91}"/>
              </a:ext>
            </a:extLst>
          </p:cNvPr>
          <p:cNvSpPr txBox="1"/>
          <p:nvPr/>
        </p:nvSpPr>
        <p:spPr>
          <a:xfrm>
            <a:off x="1105769" y="1607574"/>
            <a:ext cx="4473098" cy="282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how Croydon compares. There has been an increase of 19.7% in people aged 65 years and over, an increase of 7.0% in people aged 15 to 64 years, and an increase of 1.9% in children aged under 15 years.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BA073-55C3-F815-ADFE-E0DFC79C4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962" y="1101267"/>
            <a:ext cx="4829269" cy="46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23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Caroline Bruce –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7168" y="238097"/>
            <a:ext cx="10870933" cy="841166"/>
          </a:xfrm>
        </p:spPr>
        <p:txBody>
          <a:bodyPr>
            <a:normAutofit fontScale="90000"/>
          </a:bodyPr>
          <a:lstStyle/>
          <a:p>
            <a:r>
              <a:rPr lang="en-GB" dirty="0"/>
              <a:t>Population change </a:t>
            </a:r>
            <a:r>
              <a:rPr lang="en-GB" sz="2700" dirty="0"/>
              <a:t>(No’s) </a:t>
            </a:r>
            <a:r>
              <a:rPr lang="en-GB" dirty="0"/>
              <a:t>by age group in Croydon 2011-2021</a:t>
            </a:r>
            <a:endParaRPr lang="en-GB" sz="3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7900A7-5622-4A50-A2A7-022557B6F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91890"/>
              </p:ext>
            </p:extLst>
          </p:nvPr>
        </p:nvGraphicFramePr>
        <p:xfrm>
          <a:off x="1612491" y="1079263"/>
          <a:ext cx="8383932" cy="5120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1181368059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742234674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416097945"/>
                    </a:ext>
                  </a:extLst>
                </a:gridCol>
                <a:gridCol w="1340045">
                  <a:extLst>
                    <a:ext uri="{9D8B030D-6E8A-4147-A177-3AD203B41FA5}">
                      <a16:colId xmlns:a16="http://schemas.microsoft.com/office/drawing/2014/main" val="3411063629"/>
                    </a:ext>
                  </a:extLst>
                </a:gridCol>
                <a:gridCol w="1376737">
                  <a:extLst>
                    <a:ext uri="{9D8B030D-6E8A-4147-A177-3AD203B41FA5}">
                      <a16:colId xmlns:a16="http://schemas.microsoft.com/office/drawing/2014/main" val="4280109760"/>
                    </a:ext>
                  </a:extLst>
                </a:gridCol>
                <a:gridCol w="1438050">
                  <a:extLst>
                    <a:ext uri="{9D8B030D-6E8A-4147-A177-3AD203B41FA5}">
                      <a16:colId xmlns:a16="http://schemas.microsoft.com/office/drawing/2014/main" val="3044982222"/>
                    </a:ext>
                  </a:extLst>
                </a:gridCol>
              </a:tblGrid>
              <a:tr h="62951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u="none" strike="noStrike" dirty="0">
                          <a:effectLst/>
                        </a:rPr>
                        <a:t>All persons, of ages: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>
                          <a:effectLst/>
                        </a:rPr>
                        <a:t>Croydon All Residents 2021 Census estimate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>
                          <a:effectLst/>
                        </a:rPr>
                        <a:t>Croydon All Residents 2011 Census estimate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u="none" strike="noStrike" dirty="0">
                          <a:effectLst/>
                        </a:rPr>
                        <a:t>Difference: 2021 vs 2011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b="1" u="none" strike="noStrike" dirty="0">
                          <a:effectLst/>
                        </a:rPr>
                        <a:t>Actual percentages calculated to 1 decimal places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>
                          <a:effectLst/>
                        </a:rPr>
                        <a:t>Previous slide with percentages ROUNDED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931137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0-4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25,200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28,000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-2800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-10.0%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-10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938505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5-9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25,000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23,100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1900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8.2%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951804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10-14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25,400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23,100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10.0%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192841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15-19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22,300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23,600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-1300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-5.5%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rgbClr val="FF0000"/>
                          </a:solidFill>
                          <a:effectLst/>
                        </a:rPr>
                        <a:t>-5</a:t>
                      </a:r>
                      <a:endParaRPr lang="en-GB" sz="14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929284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20-24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21,600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23,600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-2000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-8.5%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rgbClr val="FF0000"/>
                          </a:solidFill>
                          <a:effectLst/>
                        </a:rPr>
                        <a:t>-8</a:t>
                      </a:r>
                      <a:endParaRPr lang="en-GB" sz="14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202761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25-29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27,500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27,700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-200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-0.7%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711556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30-34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31,600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28,600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3000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10.5%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85501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35-39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31,200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26,700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4500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16.9%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603619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40-44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28,600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27,100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1500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5.5%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030484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45-49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26,000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28,500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-2500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-8.8%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-9</a:t>
                      </a:r>
                      <a:endParaRPr lang="en-GB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67827280"/>
                  </a:ext>
                </a:extLst>
              </a:tr>
              <a:tr h="18523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50-54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27,100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23,100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17.3%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661949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55-59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25,800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18,900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6900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36.5%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819721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60-64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20,300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17,000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19.4%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7610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65-69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15,300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12,600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2700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21.4%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166299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70-74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13,800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10,600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3200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30.2%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51097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75-79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9,700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8,900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9.0%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181222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80-84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7,200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6,400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12.5%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11740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85-89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4,600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3,900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17.9%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398812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90+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2,500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2,000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500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25.0%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2240551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All persons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390,800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363,400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27400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7.5%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2885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125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20" y="231861"/>
            <a:ext cx="10515600" cy="841166"/>
          </a:xfrm>
        </p:spPr>
        <p:txBody>
          <a:bodyPr>
            <a:normAutofit/>
          </a:bodyPr>
          <a:lstStyle/>
          <a:p>
            <a:r>
              <a:rPr lang="en-GB" sz="3200" dirty="0"/>
              <a:t>Density</a:t>
            </a: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B557D83-9E7A-E1BA-1E49-FC200DC49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937" y="1509394"/>
            <a:ext cx="8450126" cy="3638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410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7169" y="238097"/>
            <a:ext cx="10515600" cy="841166"/>
          </a:xfrm>
        </p:spPr>
        <p:txBody>
          <a:bodyPr>
            <a:normAutofit/>
          </a:bodyPr>
          <a:lstStyle/>
          <a:p>
            <a:r>
              <a:rPr lang="en-GB" sz="3200" dirty="0"/>
              <a:t>Data release dates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4A5DF-A2AF-A91F-1171-19804F762352}"/>
              </a:ext>
            </a:extLst>
          </p:cNvPr>
          <p:cNvSpPr txBox="1"/>
          <p:nvPr/>
        </p:nvSpPr>
        <p:spPr>
          <a:xfrm>
            <a:off x="6443181" y="5600461"/>
            <a:ext cx="6107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Release plans - Office for National Statistics (ons.gov.uk)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398097-391A-4A05-4828-7696DC96A2C3}"/>
              </a:ext>
            </a:extLst>
          </p:cNvPr>
          <p:cNvSpPr txBox="1"/>
          <p:nvPr/>
        </p:nvSpPr>
        <p:spPr>
          <a:xfrm>
            <a:off x="1307387" y="1192396"/>
            <a:ext cx="102715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 October to the end of the year 2022, </a:t>
            </a:r>
            <a:r>
              <a:rPr lang="en-US" sz="2400" dirty="0">
                <a:solidFill>
                  <a:srgbClr val="323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publish a series of data and supporting commentary groups by a similar theme, known as topic summaries. </a:t>
            </a:r>
          </a:p>
          <a:p>
            <a:pPr algn="l"/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Proposed topic summaries in publication order are: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demography and migration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ethnic group, national identity, language, and religion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UK armed forces veterans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labour market and travel to 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sexual orientation and gender identity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231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health, disability, and unpaid care</a:t>
            </a:r>
          </a:p>
        </p:txBody>
      </p:sp>
    </p:spTree>
    <p:extLst>
      <p:ext uri="{BB962C8B-B14F-4D97-AF65-F5344CB8AC3E}">
        <p14:creationId xmlns:p14="http://schemas.microsoft.com/office/powerpoint/2010/main" val="88772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20" y="231861"/>
            <a:ext cx="10515600" cy="841166"/>
          </a:xfrm>
        </p:spPr>
        <p:txBody>
          <a:bodyPr>
            <a:normAutofit/>
          </a:bodyPr>
          <a:lstStyle/>
          <a:p>
            <a:r>
              <a:rPr lang="en-GB" sz="3200" dirty="0"/>
              <a:t>Croydon response to Census 2021 survey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107957-B24B-4BEE-8B92-5C538B6E1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781885"/>
              </p:ext>
            </p:extLst>
          </p:nvPr>
        </p:nvGraphicFramePr>
        <p:xfrm>
          <a:off x="1507505" y="2156856"/>
          <a:ext cx="9176989" cy="294713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58413">
                  <a:extLst>
                    <a:ext uri="{9D8B030D-6E8A-4147-A177-3AD203B41FA5}">
                      <a16:colId xmlns:a16="http://schemas.microsoft.com/office/drawing/2014/main" val="680351323"/>
                    </a:ext>
                  </a:extLst>
                </a:gridCol>
                <a:gridCol w="1157564">
                  <a:extLst>
                    <a:ext uri="{9D8B030D-6E8A-4147-A177-3AD203B41FA5}">
                      <a16:colId xmlns:a16="http://schemas.microsoft.com/office/drawing/2014/main" val="837111435"/>
                    </a:ext>
                  </a:extLst>
                </a:gridCol>
                <a:gridCol w="1072103">
                  <a:extLst>
                    <a:ext uri="{9D8B030D-6E8A-4147-A177-3AD203B41FA5}">
                      <a16:colId xmlns:a16="http://schemas.microsoft.com/office/drawing/2014/main" val="1739099902"/>
                    </a:ext>
                  </a:extLst>
                </a:gridCol>
                <a:gridCol w="996594">
                  <a:extLst>
                    <a:ext uri="{9D8B030D-6E8A-4147-A177-3AD203B41FA5}">
                      <a16:colId xmlns:a16="http://schemas.microsoft.com/office/drawing/2014/main" val="1890311283"/>
                    </a:ext>
                  </a:extLst>
                </a:gridCol>
                <a:gridCol w="1089060">
                  <a:extLst>
                    <a:ext uri="{9D8B030D-6E8A-4147-A177-3AD203B41FA5}">
                      <a16:colId xmlns:a16="http://schemas.microsoft.com/office/drawing/2014/main" val="112553313"/>
                    </a:ext>
                  </a:extLst>
                </a:gridCol>
                <a:gridCol w="1212351">
                  <a:extLst>
                    <a:ext uri="{9D8B030D-6E8A-4147-A177-3AD203B41FA5}">
                      <a16:colId xmlns:a16="http://schemas.microsoft.com/office/drawing/2014/main" val="779182641"/>
                    </a:ext>
                  </a:extLst>
                </a:gridCol>
                <a:gridCol w="1190904">
                  <a:extLst>
                    <a:ext uri="{9D8B030D-6E8A-4147-A177-3AD203B41FA5}">
                      <a16:colId xmlns:a16="http://schemas.microsoft.com/office/drawing/2014/main" val="3573079695"/>
                    </a:ext>
                  </a:extLst>
                </a:gridCol>
              </a:tblGrid>
              <a:tr h="7584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Measure for area</a:t>
                      </a: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Croydon, 2021</a:t>
                      </a: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Croydon, 2011</a:t>
                      </a: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London, 2021</a:t>
                      </a: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London, 2011</a:t>
                      </a: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England &amp; Wales, 2021</a:t>
                      </a: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England &amp; Wales, 2011</a:t>
                      </a: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4811563"/>
                  </a:ext>
                </a:extLst>
              </a:tr>
              <a:tr h="769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Census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estimate*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of usual residents</a:t>
                      </a: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390,800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363,400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8,799,800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8,173,900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59,597,300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56,075,900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13495768"/>
                  </a:ext>
                </a:extLst>
              </a:tr>
              <a:tr h="779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Census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count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of usual residents</a:t>
                      </a: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376,000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327,400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8,378,700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7,391,900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57,788,000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52,637,700</a:t>
                      </a:r>
                    </a:p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41337430"/>
                  </a:ext>
                </a:extLst>
              </a:tr>
              <a:tr h="5924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Response rate for usual residents</a:t>
                      </a: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96%</a:t>
                      </a:r>
                    </a:p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90%</a:t>
                      </a:r>
                    </a:p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90%</a:t>
                      </a:r>
                    </a:p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97%</a:t>
                      </a:r>
                    </a:p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94%</a:t>
                      </a:r>
                    </a:p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084018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B3AF2A0-0229-4604-95DB-F979DDFE6D2C}"/>
              </a:ext>
            </a:extLst>
          </p:cNvPr>
          <p:cNvSpPr txBox="1"/>
          <p:nvPr/>
        </p:nvSpPr>
        <p:spPr>
          <a:xfrm>
            <a:off x="918020" y="1165971"/>
            <a:ext cx="102514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Croydon saw an increase in responses to the Census survey for 2021 to 96%, compared to the 2011 census where the response rate was 90%.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702263" y="5692029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2011 and ONS Census 2021 </a:t>
            </a:r>
            <a:endParaRPr lang="en-GB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D2B49-EF71-7D45-066F-CB42DBF2AA59}"/>
              </a:ext>
            </a:extLst>
          </p:cNvPr>
          <p:cNvSpPr txBox="1"/>
          <p:nvPr/>
        </p:nvSpPr>
        <p:spPr>
          <a:xfrm>
            <a:off x="1507505" y="5207329"/>
            <a:ext cx="6490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*takes into account council tax data for properties where there was no response</a:t>
            </a:r>
          </a:p>
        </p:txBody>
      </p:sp>
    </p:spTree>
    <p:extLst>
      <p:ext uri="{BB962C8B-B14F-4D97-AF65-F5344CB8AC3E}">
        <p14:creationId xmlns:p14="http://schemas.microsoft.com/office/powerpoint/2010/main" val="30564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20" y="231861"/>
            <a:ext cx="10515600" cy="841166"/>
          </a:xfrm>
        </p:spPr>
        <p:txBody>
          <a:bodyPr>
            <a:normAutofit/>
          </a:bodyPr>
          <a:lstStyle/>
          <a:p>
            <a:r>
              <a:rPr lang="en-GB" sz="3200" dirty="0"/>
              <a:t>Response Rates across LA’s for Census 2021 survey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5BE7B-0F17-4B94-B423-22671C6A1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08" y="934065"/>
            <a:ext cx="7651659" cy="487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6EBFCB-1934-416E-94E2-872603CAACAA}"/>
              </a:ext>
            </a:extLst>
          </p:cNvPr>
          <p:cNvSpPr txBox="1"/>
          <p:nvPr/>
        </p:nvSpPr>
        <p:spPr>
          <a:xfrm>
            <a:off x="8996516" y="2458065"/>
            <a:ext cx="22417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average response rate for London was 95.2%.  Croydon had a higher than average response rate to the survey of 96%</a:t>
            </a:r>
          </a:p>
        </p:txBody>
      </p:sp>
    </p:spTree>
    <p:extLst>
      <p:ext uri="{BB962C8B-B14F-4D97-AF65-F5344CB8AC3E}">
        <p14:creationId xmlns:p14="http://schemas.microsoft.com/office/powerpoint/2010/main" val="1612741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20" y="231861"/>
            <a:ext cx="10515600" cy="841166"/>
          </a:xfrm>
        </p:spPr>
        <p:txBody>
          <a:bodyPr>
            <a:normAutofit/>
          </a:bodyPr>
          <a:lstStyle/>
          <a:p>
            <a:r>
              <a:rPr lang="en-GB" sz="3200" dirty="0"/>
              <a:t>Croydon Population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5ED7C-7D58-D23F-A986-50D28321B616}"/>
              </a:ext>
            </a:extLst>
          </p:cNvPr>
          <p:cNvSpPr txBox="1"/>
          <p:nvPr/>
        </p:nvSpPr>
        <p:spPr>
          <a:xfrm>
            <a:off x="1375220" y="1244652"/>
            <a:ext cx="9601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total Croydon population is published at 390,800 (rounded to nearest hundred).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means that Croydon is now the largest of the 32 London boroughs in terms of population.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is a 7.5% increase from the 2011 census population - the tenth smallest increase in London (7.7%).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higher than the overall increase for England (6.6%), where the population grew by nearly 3.5 million to 56,489,800.</a:t>
            </a:r>
            <a:endParaRPr lang="en-GB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Increases are different depending on age group with the 65+ years increasing </a:t>
            </a:r>
            <a:r>
              <a:rPr lang="en-GB" sz="2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19.6%, </a:t>
            </a:r>
            <a:endParaRPr lang="en-GB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15-64 year olds increasing by 7%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children under 15 increasing by 1.9%.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49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20" y="231861"/>
            <a:ext cx="10515600" cy="841166"/>
          </a:xfrm>
        </p:spPr>
        <p:txBody>
          <a:bodyPr>
            <a:normAutofit/>
          </a:bodyPr>
          <a:lstStyle/>
          <a:p>
            <a:r>
              <a:rPr lang="en-GB" sz="3200" dirty="0"/>
              <a:t>Croydon Population compared to rest of London LA’s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5ED7C-7D58-D23F-A986-50D28321B616}"/>
              </a:ext>
            </a:extLst>
          </p:cNvPr>
          <p:cNvSpPr txBox="1"/>
          <p:nvPr/>
        </p:nvSpPr>
        <p:spPr>
          <a:xfrm>
            <a:off x="1832420" y="1501506"/>
            <a:ext cx="8089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E8A9F-B733-4018-8E87-D1CA3A936513}"/>
              </a:ext>
            </a:extLst>
          </p:cNvPr>
          <p:cNvSpPr txBox="1"/>
          <p:nvPr/>
        </p:nvSpPr>
        <p:spPr>
          <a:xfrm>
            <a:off x="1793808" y="5823063"/>
            <a:ext cx="1995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</a:t>
            </a:r>
            <a:endParaRPr lang="en-GB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5BB83-219F-44AB-A292-358BAE46C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08" y="866647"/>
            <a:ext cx="7792606" cy="49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09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20" y="231861"/>
            <a:ext cx="10515600" cy="841166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Population change of selected London LA’s between 2011-2021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A87EC-0996-FE29-0EB4-4D034F707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964" y="1073027"/>
            <a:ext cx="9009752" cy="49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6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20" y="231861"/>
            <a:ext cx="10515600" cy="841166"/>
          </a:xfrm>
        </p:spPr>
        <p:txBody>
          <a:bodyPr>
            <a:normAutofit/>
          </a:bodyPr>
          <a:lstStyle/>
          <a:p>
            <a:r>
              <a:rPr lang="en-GB" sz="3200" dirty="0"/>
              <a:t>Croydon population by residents and households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FD9F7-5277-485C-936D-B7BC6678159A}"/>
              </a:ext>
            </a:extLst>
          </p:cNvPr>
          <p:cNvSpPr txBox="1"/>
          <p:nvPr/>
        </p:nvSpPr>
        <p:spPr>
          <a:xfrm>
            <a:off x="619637" y="5468729"/>
            <a:ext cx="33132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2011 and ONS Census 2021 </a:t>
            </a:r>
            <a:endParaRPr lang="en-GB" sz="12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739982"/>
              </p:ext>
            </p:extLst>
          </p:nvPr>
        </p:nvGraphicFramePr>
        <p:xfrm>
          <a:off x="6175820" y="1657998"/>
          <a:ext cx="5447071" cy="354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982936"/>
              </p:ext>
            </p:extLst>
          </p:nvPr>
        </p:nvGraphicFramePr>
        <p:xfrm>
          <a:off x="619637" y="1657998"/>
          <a:ext cx="5260053" cy="354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A6BEF59-9083-46F3-9B87-EA7BD27D9AB4}"/>
              </a:ext>
            </a:extLst>
          </p:cNvPr>
          <p:cNvSpPr txBox="1"/>
          <p:nvPr/>
        </p:nvSpPr>
        <p:spPr>
          <a:xfrm>
            <a:off x="6175819" y="5462586"/>
            <a:ext cx="3400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2011 and ONS Census 2021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5585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20" y="231861"/>
            <a:ext cx="10515600" cy="841166"/>
          </a:xfrm>
        </p:spPr>
        <p:txBody>
          <a:bodyPr>
            <a:normAutofit/>
          </a:bodyPr>
          <a:lstStyle/>
          <a:p>
            <a:r>
              <a:rPr lang="en-GB" sz="3200" dirty="0"/>
              <a:t>Croydon population by sex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FD9F7-5277-485C-936D-B7BC6678159A}"/>
              </a:ext>
            </a:extLst>
          </p:cNvPr>
          <p:cNvSpPr txBox="1"/>
          <p:nvPr/>
        </p:nvSpPr>
        <p:spPr>
          <a:xfrm>
            <a:off x="1425803" y="5460281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2011 and ONS Census 2021 </a:t>
            </a:r>
            <a:endParaRPr lang="en-GB" sz="12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025937"/>
              </p:ext>
            </p:extLst>
          </p:nvPr>
        </p:nvGraphicFramePr>
        <p:xfrm>
          <a:off x="619637" y="1466527"/>
          <a:ext cx="4747671" cy="3567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558DB2C-4D46-503E-D8CA-610A972AF9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883103"/>
              </p:ext>
            </p:extLst>
          </p:nvPr>
        </p:nvGraphicFramePr>
        <p:xfrm>
          <a:off x="6463496" y="1592494"/>
          <a:ext cx="5257800" cy="3174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0124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Caroline Bruce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20" y="231861"/>
            <a:ext cx="10515600" cy="841166"/>
          </a:xfrm>
        </p:spPr>
        <p:txBody>
          <a:bodyPr>
            <a:normAutofit/>
          </a:bodyPr>
          <a:lstStyle/>
          <a:p>
            <a:r>
              <a:rPr lang="en-GB" sz="3200" dirty="0"/>
              <a:t>Population – Neighbouring</a:t>
            </a:r>
            <a:r>
              <a:rPr lang="en-GB" dirty="0"/>
              <a:t> boroughs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26CDD-F2F4-B191-5640-B524A624EBEF}"/>
              </a:ext>
            </a:extLst>
          </p:cNvPr>
          <p:cNvSpPr txBox="1"/>
          <p:nvPr/>
        </p:nvSpPr>
        <p:spPr>
          <a:xfrm>
            <a:off x="5970337" y="2511414"/>
            <a:ext cx="28443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Nearby areas like Sutton and Reigate and Banstead have seen their populations increase by around 10.2% and 9.5%, respectively, while others such as Tandridge saw an increase of 5.9% and Lambeth saw smaller growth (4.8%).</a:t>
            </a:r>
            <a:endParaRPr lang="en-GB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D8634F3-4D05-6975-75AB-049BB60CB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095" y="2690839"/>
            <a:ext cx="2844372" cy="323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63D2162-B94C-174D-283E-14E6181EE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2293"/>
            <a:ext cx="4264660" cy="27800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C36AA3-9BF7-5453-90EE-3DA4735F2A78}"/>
              </a:ext>
            </a:extLst>
          </p:cNvPr>
          <p:cNvSpPr txBox="1"/>
          <p:nvPr/>
        </p:nvSpPr>
        <p:spPr>
          <a:xfrm>
            <a:off x="2622478" y="1120676"/>
            <a:ext cx="28443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largest population increases in London have been seen in Tower Hamlets and Barking &amp; Dagenham, where the populations have grown by 22.1% and 17.7%, respectively.</a:t>
            </a:r>
            <a:endParaRPr lang="en-GB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9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930</Words>
  <Application>Microsoft Office PowerPoint</Application>
  <PresentationFormat>Widescreen</PresentationFormat>
  <Paragraphs>240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Office Theme</vt:lpstr>
      <vt:lpstr>Business Intelligence, P    Census 2021   &amp; Improvement Service  </vt:lpstr>
      <vt:lpstr>Croydon response to Census 2021 survey</vt:lpstr>
      <vt:lpstr>Response Rates across LA’s for Census 2021 survey</vt:lpstr>
      <vt:lpstr>Croydon Population</vt:lpstr>
      <vt:lpstr>Croydon Population compared to rest of London LA’s</vt:lpstr>
      <vt:lpstr>Population change of selected London LA’s between 2011-2021</vt:lpstr>
      <vt:lpstr>Croydon population by residents and households</vt:lpstr>
      <vt:lpstr>Croydon population by sex</vt:lpstr>
      <vt:lpstr>Population – Neighbouring boroughs</vt:lpstr>
      <vt:lpstr>Population change (%) by age group in England 2011-21</vt:lpstr>
      <vt:lpstr>Population change (%) by age group in Croydon 2011-2021</vt:lpstr>
      <vt:lpstr>Population change (No’s) by age group in Croydon 2011-2021</vt:lpstr>
      <vt:lpstr>Density</vt:lpstr>
      <vt:lpstr>Data release dates</vt:lpstr>
    </vt:vector>
  </TitlesOfParts>
  <Company>LBC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Performance Framework</dc:title>
  <dc:creator>Byles, Katie</dc:creator>
  <cp:lastModifiedBy>Fallon, Edmund</cp:lastModifiedBy>
  <cp:revision>63</cp:revision>
  <dcterms:created xsi:type="dcterms:W3CDTF">2020-12-03T14:44:51Z</dcterms:created>
  <dcterms:modified xsi:type="dcterms:W3CDTF">2022-11-08T09:12:31Z</dcterms:modified>
</cp:coreProperties>
</file>